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83" r:id="rId4"/>
    <p:sldId id="284" r:id="rId5"/>
    <p:sldId id="285" r:id="rId6"/>
    <p:sldId id="258" r:id="rId7"/>
    <p:sldId id="282" r:id="rId8"/>
    <p:sldId id="286" r:id="rId9"/>
    <p:sldId id="287" r:id="rId10"/>
    <p:sldId id="272" r:id="rId11"/>
    <p:sldId id="288" r:id="rId12"/>
    <p:sldId id="290" r:id="rId13"/>
    <p:sldId id="291" r:id="rId14"/>
    <p:sldId id="294" r:id="rId15"/>
    <p:sldId id="292" r:id="rId16"/>
    <p:sldId id="295" r:id="rId17"/>
    <p:sldId id="293" r:id="rId18"/>
    <p:sldId id="296" r:id="rId19"/>
    <p:sldId id="289" r:id="rId20"/>
    <p:sldId id="297" r:id="rId21"/>
    <p:sldId id="259" r:id="rId22"/>
    <p:sldId id="268" r:id="rId23"/>
    <p:sldId id="263" r:id="rId24"/>
    <p:sldId id="273" r:id="rId25"/>
    <p:sldId id="274" r:id="rId26"/>
    <p:sldId id="275" r:id="rId27"/>
    <p:sldId id="276" r:id="rId28"/>
    <p:sldId id="277" r:id="rId29"/>
    <p:sldId id="278" r:id="rId30"/>
    <p:sldId id="279" r:id="rId31"/>
    <p:sldId id="280" r:id="rId32"/>
    <p:sldId id="281" r:id="rId33"/>
    <p:sldId id="270" r:id="rId34"/>
  </p:sldIdLst>
  <p:sldSz cx="18288000" cy="10287000"/>
  <p:notesSz cx="6858000" cy="9144000"/>
  <p:embeddedFontLst>
    <p:embeddedFont>
      <p:font typeface="Muli Regular" charset="0"/>
      <p:regular r:id="rId35"/>
    </p:embeddedFont>
    <p:embeddedFont>
      <p:font typeface="Calibri" pitchFamily="34" charset="0"/>
      <p:regular r:id="rId36"/>
      <p:bold r:id="rId37"/>
      <p:italic r:id="rId38"/>
      <p:boldItalic r:id="rId39"/>
    </p:embeddedFont>
    <p:embeddedFont>
      <p:font typeface="Muli Bold Bold" charset="0"/>
      <p:regular r:id="rId40"/>
    </p:embeddedFont>
    <p:embeddedFont>
      <p:font typeface="Muli Regular Bold"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BF2F2"/>
    <a:srgbClr val="E0EBEC"/>
    <a:srgbClr val="D6E4E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p:scale>
          <a:sx n="33" d="100"/>
          <a:sy n="33" d="100"/>
        </p:scale>
        <p:origin x="-1476"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o.microsoft.com/fwlink/?LinkID=534107"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hyperlink" Target="https://chrome.google.com/webstore/category/extensions"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jpe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11372" y="1028700"/>
            <a:ext cx="9235435" cy="8229600"/>
            <a:chOff x="0" y="0"/>
            <a:chExt cx="12313913" cy="10972800"/>
          </a:xfrm>
        </p:grpSpPr>
        <p:grpSp>
          <p:nvGrpSpPr>
            <p:cNvPr id="3" name="Group 3"/>
            <p:cNvGrpSpPr/>
            <p:nvPr/>
          </p:nvGrpSpPr>
          <p:grpSpPr>
            <a:xfrm>
              <a:off x="0" y="0"/>
              <a:ext cx="8816962" cy="881696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id="5" name="Picture 5"/>
            <p:cNvPicPr>
              <a:picLocks noChangeAspect="1"/>
            </p:cNvPicPr>
            <p:nvPr/>
          </p:nvPicPr>
          <p:blipFill>
            <a:blip r:embed="rId2" cstate="print">
              <a:alphaModFix amt="51000"/>
            </a:blip>
            <a:srcRect/>
            <a:stretch>
              <a:fillRect/>
            </a:stretch>
          </p:blipFill>
          <p:spPr>
            <a:xfrm>
              <a:off x="4270524" y="8181074"/>
              <a:ext cx="8043389" cy="2791726"/>
            </a:xfrm>
            <a:prstGeom prst="rect">
              <a:avLst/>
            </a:prstGeom>
          </p:spPr>
        </p:pic>
        <p:pic>
          <p:nvPicPr>
            <p:cNvPr id="6" name="Picture 6"/>
            <p:cNvPicPr>
              <a:picLocks noChangeAspect="1"/>
            </p:cNvPicPr>
            <p:nvPr/>
          </p:nvPicPr>
          <p:blipFill>
            <a:blip r:embed="rId3"/>
            <a:srcRect/>
            <a:stretch>
              <a:fillRect/>
            </a:stretch>
          </p:blipFill>
          <p:spPr>
            <a:xfrm>
              <a:off x="892211" y="624687"/>
              <a:ext cx="9699122" cy="10024933"/>
            </a:xfrm>
            <a:prstGeom prst="rect">
              <a:avLst/>
            </a:prstGeom>
          </p:spPr>
        </p:pic>
      </p:grpSp>
      <p:grpSp>
        <p:nvGrpSpPr>
          <p:cNvPr id="7" name="Group 7"/>
          <p:cNvGrpSpPr/>
          <p:nvPr/>
        </p:nvGrpSpPr>
        <p:grpSpPr>
          <a:xfrm>
            <a:off x="4913535" y="1028700"/>
            <a:ext cx="825500" cy="825500"/>
            <a:chOff x="0" y="0"/>
            <a:chExt cx="1100667" cy="1100667"/>
          </a:xfrm>
        </p:grpSpPr>
        <p:grpSp>
          <p:nvGrpSpPr>
            <p:cNvPr id="8" name="Group 8"/>
            <p:cNvGrpSpPr/>
            <p:nvPr/>
          </p:nvGrpSpPr>
          <p:grpSpPr>
            <a:xfrm>
              <a:off x="0" y="0"/>
              <a:ext cx="1100667" cy="1100667"/>
              <a:chOff x="0" y="0"/>
              <a:chExt cx="660400" cy="660400"/>
            </a:xfrm>
          </p:grpSpPr>
          <p:sp>
            <p:nvSpPr>
              <p:cNvPr id="9" name="Freeform 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10" name="Group 10"/>
            <p:cNvGrpSpPr/>
            <p:nvPr/>
          </p:nvGrpSpPr>
          <p:grpSpPr>
            <a:xfrm rot="-5400000">
              <a:off x="436385" y="452780"/>
              <a:ext cx="290178" cy="195107"/>
              <a:chOff x="0" y="0"/>
              <a:chExt cx="1930400" cy="1297940"/>
            </a:xfrm>
          </p:grpSpPr>
          <p:sp>
            <p:nvSpPr>
              <p:cNvPr id="11" name="Freeform 1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
        <p:nvSpPr>
          <p:cNvPr id="12" name="TextBox 12"/>
          <p:cNvSpPr txBox="1"/>
          <p:nvPr/>
        </p:nvSpPr>
        <p:spPr>
          <a:xfrm>
            <a:off x="111941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grpSp>
        <p:nvGrpSpPr>
          <p:cNvPr id="13" name="Group 13"/>
          <p:cNvGrpSpPr/>
          <p:nvPr/>
        </p:nvGrpSpPr>
        <p:grpSpPr>
          <a:xfrm>
            <a:off x="1028700" y="1194095"/>
            <a:ext cx="8633270" cy="5268857"/>
            <a:chOff x="0" y="220527"/>
            <a:chExt cx="11511026" cy="7025145"/>
          </a:xfrm>
        </p:grpSpPr>
        <p:sp>
          <p:nvSpPr>
            <p:cNvPr id="14" name="TextBox 14"/>
            <p:cNvSpPr txBox="1"/>
            <p:nvPr/>
          </p:nvSpPr>
          <p:spPr>
            <a:xfrm>
              <a:off x="50800" y="1828802"/>
              <a:ext cx="11460226" cy="5416870"/>
            </a:xfrm>
            <a:prstGeom prst="rect">
              <a:avLst/>
            </a:prstGeom>
          </p:spPr>
          <p:txBody>
            <a:bodyPr lIns="0" tIns="0" rIns="0" bIns="0" rtlCol="0" anchor="t">
              <a:spAutoFit/>
            </a:bodyPr>
            <a:lstStyle/>
            <a:p>
              <a:r>
                <a:rPr lang="en-US" sz="8800" b="1" dirty="0" err="1" smtClean="0">
                  <a:solidFill>
                    <a:schemeClr val="accent3">
                      <a:lumMod val="50000"/>
                    </a:schemeClr>
                  </a:solidFill>
                </a:rPr>
                <a:t>MongoDB</a:t>
              </a:r>
              <a:r>
                <a:rPr lang="en-US" sz="8800" b="1" dirty="0" smtClean="0"/>
                <a:t> </a:t>
              </a:r>
              <a:r>
                <a:rPr lang="en-US" sz="8800" dirty="0" smtClean="0"/>
                <a:t>: Unraveling </a:t>
              </a:r>
              <a:r>
                <a:rPr lang="en-US" sz="8800" dirty="0" smtClean="0"/>
                <a:t>the </a:t>
              </a:r>
              <a:r>
                <a:rPr lang="en-US" sz="8800" dirty="0" err="1" smtClean="0"/>
                <a:t>NoSQL</a:t>
              </a:r>
              <a:r>
                <a:rPr lang="en-US" sz="8800" dirty="0" smtClean="0"/>
                <a:t> Database</a:t>
              </a:r>
              <a:endParaRPr lang="en-US" sz="8800" dirty="0">
                <a:latin typeface="Muli Bold Bold"/>
              </a:endParaRPr>
            </a:p>
          </p:txBody>
        </p:sp>
        <p:sp>
          <p:nvSpPr>
            <p:cNvPr id="15" name="TextBox 15"/>
            <p:cNvSpPr txBox="1"/>
            <p:nvPr/>
          </p:nvSpPr>
          <p:spPr>
            <a:xfrm>
              <a:off x="0" y="220527"/>
              <a:ext cx="9065793" cy="688552"/>
            </a:xfrm>
            <a:prstGeom prst="rect">
              <a:avLst/>
            </a:prstGeom>
          </p:spPr>
          <p:txBody>
            <a:bodyPr lIns="0" tIns="0" rIns="0" bIns="0" rtlCol="0" anchor="t">
              <a:spAutoFit/>
            </a:bodyPr>
            <a:lstStyle/>
            <a:p>
              <a:pPr>
                <a:lnSpc>
                  <a:spcPts val="4480"/>
                </a:lnSpc>
              </a:pPr>
              <a:r>
                <a:rPr lang="en-US" sz="3200" dirty="0">
                  <a:solidFill>
                    <a:srgbClr val="0E2C4B"/>
                  </a:solidFill>
                  <a:latin typeface="Muli Bold Bold"/>
                </a:rPr>
                <a:t>Progressive talks</a:t>
              </a:r>
            </a:p>
          </p:txBody>
        </p:sp>
      </p:grpSp>
      <p:pic>
        <p:nvPicPr>
          <p:cNvPr id="16" name="Picture 16"/>
          <p:cNvPicPr>
            <a:picLocks noChangeAspect="1"/>
          </p:cNvPicPr>
          <p:nvPr/>
        </p:nvPicPr>
        <p:blipFill>
          <a:blip r:embed="rId4"/>
          <a:srcRect r="4223"/>
          <a:stretch>
            <a:fillRect/>
          </a:stretch>
        </p:blipFill>
        <p:spPr>
          <a:xfrm>
            <a:off x="1028700" y="6518357"/>
            <a:ext cx="6661417" cy="230390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Types of databases: SQL vs. </a:t>
            </a:r>
            <a:r>
              <a:rPr lang="en-US" sz="5400" b="1" dirty="0" err="1" smtClean="0">
                <a:solidFill>
                  <a:srgbClr val="0E2C4B"/>
                </a:solidFill>
                <a:latin typeface="Muli Regular"/>
              </a:rPr>
              <a:t>NoSQL</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grpSp>
        <p:nvGrpSpPr>
          <p:cNvPr id="10" name="Group 6">
            <a:extLst>
              <a:ext uri="{FF2B5EF4-FFF2-40B4-BE49-F238E27FC236}">
                <a16:creationId xmlns="" xmlns:a16="http://schemas.microsoft.com/office/drawing/2014/main" id="{4799DAC1-7A24-2129-2D06-2A1BCFE1C62C}"/>
              </a:ext>
            </a:extLst>
          </p:cNvPr>
          <p:cNvGrpSpPr/>
          <p:nvPr/>
        </p:nvGrpSpPr>
        <p:grpSpPr>
          <a:xfrm>
            <a:off x="-76200" y="2355256"/>
            <a:ext cx="7318978" cy="6750644"/>
            <a:chOff x="0" y="0"/>
            <a:chExt cx="9758637" cy="9000859"/>
          </a:xfrm>
        </p:grpSpPr>
        <p:grpSp>
          <p:nvGrpSpPr>
            <p:cNvPr id="11" name="Group 7">
              <a:extLst>
                <a:ext uri="{FF2B5EF4-FFF2-40B4-BE49-F238E27FC236}">
                  <a16:creationId xmlns="" xmlns:a16="http://schemas.microsoft.com/office/drawing/2014/main" id="{BC514875-12F1-4384-1BCE-3B22C691B6BE}"/>
                </a:ext>
              </a:extLst>
            </p:cNvPr>
            <p:cNvGrpSpPr/>
            <p:nvPr/>
          </p:nvGrpSpPr>
          <p:grpSpPr>
            <a:xfrm>
              <a:off x="1200904" y="173984"/>
              <a:ext cx="8280339" cy="8280339"/>
              <a:chOff x="0" y="0"/>
              <a:chExt cx="6350000" cy="6350000"/>
            </a:xfrm>
          </p:grpSpPr>
          <p:sp>
            <p:nvSpPr>
              <p:cNvPr id="15" name="Freeform 8">
                <a:extLst>
                  <a:ext uri="{FF2B5EF4-FFF2-40B4-BE49-F238E27FC236}">
                    <a16:creationId xmlns="" xmlns:a16="http://schemas.microsoft.com/office/drawing/2014/main" id="{8B09167C-0C68-0DE8-BF30-F0F695ADBD4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13" name="Picture 9">
              <a:extLst>
                <a:ext uri="{FF2B5EF4-FFF2-40B4-BE49-F238E27FC236}">
                  <a16:creationId xmlns="" xmlns:a16="http://schemas.microsoft.com/office/drawing/2014/main" id="{FF3C28A3-DFFB-34D5-FE88-CA31F42534E2}"/>
                </a:ext>
              </a:extLst>
            </p:cNvPr>
            <p:cNvPicPr>
              <a:picLocks noChangeAspect="1"/>
            </p:cNvPicPr>
            <p:nvPr/>
          </p:nvPicPr>
          <p:blipFill>
            <a:blip r:embed="rId3" cstate="print">
              <a:alphaModFix amt="51000"/>
            </a:blip>
            <a:srcRect/>
            <a:stretch>
              <a:fillRect/>
            </a:stretch>
          </p:blipFill>
          <p:spPr>
            <a:xfrm>
              <a:off x="0" y="6209132"/>
              <a:ext cx="8043389" cy="2791726"/>
            </a:xfrm>
            <a:prstGeom prst="rect">
              <a:avLst/>
            </a:prstGeom>
          </p:spPr>
        </p:pic>
        <p:pic>
          <p:nvPicPr>
            <p:cNvPr id="14" name="Picture 10">
              <a:extLst>
                <a:ext uri="{FF2B5EF4-FFF2-40B4-BE49-F238E27FC236}">
                  <a16:creationId xmlns="" xmlns:a16="http://schemas.microsoft.com/office/drawing/2014/main" id="{F29BF246-92C3-CC05-6123-F1EDB38F1933}"/>
                </a:ext>
              </a:extLst>
            </p:cNvPr>
            <p:cNvPicPr>
              <a:picLocks noChangeAspect="1"/>
            </p:cNvPicPr>
            <p:nvPr/>
          </p:nvPicPr>
          <p:blipFill>
            <a:blip r:embed="rId4"/>
            <a:srcRect/>
            <a:stretch>
              <a:fillRect/>
            </a:stretch>
          </p:blipFill>
          <p:spPr>
            <a:xfrm>
              <a:off x="745657" y="0"/>
              <a:ext cx="9012980" cy="8889051"/>
            </a:xfrm>
            <a:prstGeom prst="rect">
              <a:avLst/>
            </a:prstGeom>
          </p:spPr>
        </p:pic>
      </p:grpSp>
      <p:sp>
        <p:nvSpPr>
          <p:cNvPr id="2" name="TextBox 1"/>
          <p:cNvSpPr txBox="1"/>
          <p:nvPr/>
        </p:nvSpPr>
        <p:spPr>
          <a:xfrm>
            <a:off x="8382000" y="2324100"/>
            <a:ext cx="8839200" cy="3785652"/>
          </a:xfrm>
          <a:prstGeom prst="rect">
            <a:avLst/>
          </a:prstGeom>
          <a:noFill/>
        </p:spPr>
        <p:txBody>
          <a:bodyPr wrap="square" rtlCol="0">
            <a:spAutoFit/>
          </a:bodyPr>
          <a:lstStyle/>
          <a:p>
            <a:pPr>
              <a:lnSpc>
                <a:spcPct val="200000"/>
              </a:lnSpc>
            </a:pPr>
            <a:r>
              <a:rPr lang="en-US" sz="2400" dirty="0" smtClean="0">
                <a:latin typeface="Muli Regular" panose="020B0604020202020204" charset="0"/>
              </a:rPr>
              <a:t>SQL (Structured Query Language) and </a:t>
            </a:r>
            <a:r>
              <a:rPr lang="en-US" sz="2400" dirty="0" err="1" smtClean="0">
                <a:latin typeface="Muli Regular" panose="020B0604020202020204" charset="0"/>
              </a:rPr>
              <a:t>NoSQL</a:t>
            </a:r>
            <a:r>
              <a:rPr lang="en-US" sz="2400" dirty="0" smtClean="0">
                <a:latin typeface="Muli Regular" panose="020B0604020202020204" charset="0"/>
              </a:rPr>
              <a:t> (Not Only SQL) are two broad categories of databases, each with its own characteristics, advantages, and use cases. </a:t>
            </a:r>
            <a:endParaRPr lang="en-US" sz="2400" dirty="0" smtClean="0">
              <a:latin typeface="Muli Regular" panose="020B0604020202020204" charset="0"/>
            </a:endParaRPr>
          </a:p>
          <a:p>
            <a:pPr>
              <a:lnSpc>
                <a:spcPct val="200000"/>
              </a:lnSpc>
            </a:pPr>
            <a:endParaRPr lang="en-US" sz="2400" dirty="0" smtClean="0">
              <a:latin typeface="Muli Regular" panose="020B0604020202020204" charset="0"/>
            </a:endParaRPr>
          </a:p>
          <a:p>
            <a:pPr>
              <a:lnSpc>
                <a:spcPct val="200000"/>
              </a:lnSpc>
            </a:pPr>
            <a:endParaRPr lang="en-IN" sz="2400" dirty="0">
              <a:latin typeface="Muli Regular" panose="020B0604020202020204" charset="0"/>
            </a:endParaRPr>
          </a:p>
        </p:txBody>
      </p:sp>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Types of databases: SQL vs. </a:t>
            </a:r>
            <a:r>
              <a:rPr lang="en-US" sz="5400" b="1" dirty="0" err="1" smtClean="0">
                <a:solidFill>
                  <a:srgbClr val="0E2C4B"/>
                </a:solidFill>
                <a:latin typeface="Muli Regular"/>
              </a:rPr>
              <a:t>NoSQL</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3785652"/>
          </a:xfrm>
          <a:prstGeom prst="rect">
            <a:avLst/>
          </a:prstGeom>
          <a:noFill/>
        </p:spPr>
        <p:txBody>
          <a:bodyPr wrap="square" rtlCol="0">
            <a:spAutoFit/>
          </a:bodyPr>
          <a:lstStyle/>
          <a:p>
            <a:pPr>
              <a:lnSpc>
                <a:spcPct val="200000"/>
              </a:lnSpc>
            </a:pPr>
            <a:r>
              <a:rPr lang="en-US" sz="2400" dirty="0" smtClean="0">
                <a:latin typeface="Muli Regular" panose="020B0604020202020204" charset="0"/>
              </a:rPr>
              <a:t>SQL (Structured Query Language) and </a:t>
            </a:r>
            <a:r>
              <a:rPr lang="en-US" sz="2400" dirty="0" err="1" smtClean="0">
                <a:latin typeface="Muli Regular" panose="020B0604020202020204" charset="0"/>
              </a:rPr>
              <a:t>NoSQL</a:t>
            </a:r>
            <a:r>
              <a:rPr lang="en-US" sz="2400" dirty="0" smtClean="0">
                <a:latin typeface="Muli Regular" panose="020B0604020202020204" charset="0"/>
              </a:rPr>
              <a:t> (Not Only SQL) are two broad categories of databases, each with its own characteristics, advantages, and use cases. </a:t>
            </a:r>
            <a:endParaRPr lang="en-US" sz="2400" dirty="0" smtClean="0">
              <a:latin typeface="Muli Regular" panose="020B0604020202020204" charset="0"/>
            </a:endParaRPr>
          </a:p>
          <a:p>
            <a:pPr>
              <a:lnSpc>
                <a:spcPct val="200000"/>
              </a:lnSpc>
            </a:pPr>
            <a:endParaRPr lang="en-US" sz="2400" dirty="0" smtClean="0">
              <a:latin typeface="Muli Regular" panose="020B0604020202020204" charset="0"/>
            </a:endParaRPr>
          </a:p>
          <a:p>
            <a:pPr>
              <a:lnSpc>
                <a:spcPct val="200000"/>
              </a:lnSpc>
            </a:pPr>
            <a:endParaRPr lang="en-IN" sz="2400" dirty="0">
              <a:latin typeface="Muli Regular" panose="020B0604020202020204" charset="0"/>
            </a:endParaRPr>
          </a:p>
        </p:txBody>
      </p:sp>
      <p:pic>
        <p:nvPicPr>
          <p:cNvPr id="4098" name="Picture 2" descr="C:\Users\abijo\Downloads\vs.jfif"/>
          <p:cNvPicPr>
            <a:picLocks noChangeAspect="1" noChangeArrowheads="1"/>
          </p:cNvPicPr>
          <p:nvPr/>
        </p:nvPicPr>
        <p:blipFill>
          <a:blip r:embed="rId3"/>
          <a:srcRect/>
          <a:stretch>
            <a:fillRect/>
          </a:stretch>
        </p:blipFill>
        <p:spPr bwMode="auto">
          <a:xfrm>
            <a:off x="714316" y="2928922"/>
            <a:ext cx="6572296" cy="4643470"/>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Types of databases: SQL vs. </a:t>
            </a:r>
            <a:r>
              <a:rPr lang="en-US" sz="5400" b="1" dirty="0" err="1" smtClean="0">
                <a:solidFill>
                  <a:srgbClr val="0E2C4B"/>
                </a:solidFill>
                <a:latin typeface="Muli Regular"/>
              </a:rPr>
              <a:t>NoSQL</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7478970"/>
          </a:xfrm>
          <a:prstGeom prst="rect">
            <a:avLst/>
          </a:prstGeom>
          <a:noFill/>
        </p:spPr>
        <p:txBody>
          <a:bodyPr wrap="square" rtlCol="0">
            <a:spAutoFit/>
          </a:bodyPr>
          <a:lstStyle/>
          <a:p>
            <a:pPr>
              <a:lnSpc>
                <a:spcPct val="200000"/>
              </a:lnSpc>
            </a:pPr>
            <a:r>
              <a:rPr lang="en-US" sz="2400" dirty="0" smtClean="0">
                <a:latin typeface="Muli Regular" panose="020B0604020202020204" charset="0"/>
              </a:rPr>
              <a:t>SQL Databases</a:t>
            </a:r>
            <a:r>
              <a:rPr lang="en-US" sz="2400" dirty="0" smtClean="0">
                <a:latin typeface="Muli Regular" panose="020B0604020202020204" charset="0"/>
              </a:rPr>
              <a:t>:</a:t>
            </a:r>
          </a:p>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Structured </a:t>
            </a:r>
            <a:r>
              <a:rPr lang="en-US" sz="2400" dirty="0" smtClean="0">
                <a:latin typeface="Muli Regular" panose="020B0604020202020204" charset="0"/>
              </a:rPr>
              <a:t>Data: SQL databases are based on a structured model where data is organized into tables, with predefined schemas specifying the types and relationships of data.</a:t>
            </a:r>
          </a:p>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ACID Properties: They typically support ACID (Atomicity, Consistency, Isolation, Durability) properties, ensuring data integrity and reliability.</a:t>
            </a:r>
          </a:p>
          <a:p>
            <a:pPr>
              <a:lnSpc>
                <a:spcPct val="200000"/>
              </a:lnSpc>
            </a:pPr>
            <a:endParaRPr lang="en-US" sz="2400" dirty="0" smtClean="0">
              <a:latin typeface="Muli Regular" panose="020B0604020202020204" charset="0"/>
            </a:endParaRPr>
          </a:p>
        </p:txBody>
      </p:sp>
      <p:pic>
        <p:nvPicPr>
          <p:cNvPr id="4098" name="Picture 2" descr="C:\Users\abijo\Downloads\vs.jfif"/>
          <p:cNvPicPr>
            <a:picLocks noChangeAspect="1" noChangeArrowheads="1"/>
          </p:cNvPicPr>
          <p:nvPr/>
        </p:nvPicPr>
        <p:blipFill>
          <a:blip r:embed="rId3"/>
          <a:srcRect/>
          <a:stretch>
            <a:fillRect/>
          </a:stretch>
        </p:blipFill>
        <p:spPr bwMode="auto">
          <a:xfrm>
            <a:off x="714316" y="2928922"/>
            <a:ext cx="6572296" cy="4643470"/>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Types of databases: SQL vs. </a:t>
            </a:r>
            <a:r>
              <a:rPr lang="en-US" sz="5400" b="1" dirty="0" err="1" smtClean="0">
                <a:solidFill>
                  <a:srgbClr val="0E2C4B"/>
                </a:solidFill>
                <a:latin typeface="Muli Regular"/>
              </a:rPr>
              <a:t>NoSQL</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6740307"/>
          </a:xfrm>
          <a:prstGeom prst="rect">
            <a:avLst/>
          </a:prstGeom>
          <a:noFill/>
        </p:spPr>
        <p:txBody>
          <a:bodyPr wrap="square" rtlCol="0">
            <a:spAutoFit/>
          </a:bodyPr>
          <a:lstStyle/>
          <a:p>
            <a:pPr>
              <a:lnSpc>
                <a:spcPct val="200000"/>
              </a:lnSpc>
            </a:pPr>
            <a:r>
              <a:rPr lang="en-US" sz="2400" dirty="0" smtClean="0">
                <a:latin typeface="Muli Regular" panose="020B0604020202020204" charset="0"/>
              </a:rPr>
              <a:t>Schema-Based</a:t>
            </a:r>
            <a:r>
              <a:rPr lang="en-US" sz="2400" dirty="0" smtClean="0">
                <a:latin typeface="Muli Regular" panose="020B0604020202020204" charset="0"/>
              </a:rPr>
              <a:t>: SQL databases require a predefined schema, meaning the structure of the data must be defined before insertion.</a:t>
            </a:r>
          </a:p>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Vertical Scalability: They are generally designed for vertical scalability, meaning you can scale up by adding more resources (like CPU or RAM) to a single server</a:t>
            </a:r>
            <a:r>
              <a:rPr lang="en-US" sz="2400" dirty="0" smtClean="0">
                <a:latin typeface="Muli Regular" panose="020B0604020202020204" charset="0"/>
              </a:rPr>
              <a:t>.</a:t>
            </a:r>
          </a:p>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Examples</a:t>
            </a:r>
            <a:r>
              <a:rPr lang="en-US" sz="2400" dirty="0" smtClean="0">
                <a:latin typeface="Muli Regular" panose="020B0604020202020204" charset="0"/>
              </a:rPr>
              <a:t>: </a:t>
            </a:r>
            <a:r>
              <a:rPr lang="en-US" sz="2400" dirty="0" err="1" smtClean="0">
                <a:latin typeface="Muli Regular" panose="020B0604020202020204" charset="0"/>
              </a:rPr>
              <a:t>MySQL</a:t>
            </a:r>
            <a:r>
              <a:rPr lang="en-US" sz="2400" dirty="0" smtClean="0">
                <a:latin typeface="Muli Regular" panose="020B0604020202020204" charset="0"/>
              </a:rPr>
              <a:t>, </a:t>
            </a:r>
            <a:r>
              <a:rPr lang="en-US" sz="2400" dirty="0" err="1" smtClean="0">
                <a:latin typeface="Muli Regular" panose="020B0604020202020204" charset="0"/>
              </a:rPr>
              <a:t>PostgreSQL</a:t>
            </a:r>
            <a:r>
              <a:rPr lang="en-US" sz="2400" dirty="0" smtClean="0">
                <a:latin typeface="Muli Regular" panose="020B0604020202020204" charset="0"/>
              </a:rPr>
              <a:t>, </a:t>
            </a:r>
            <a:r>
              <a:rPr lang="en-US" sz="2400" dirty="0" err="1" smtClean="0">
                <a:latin typeface="Muli Regular" panose="020B0604020202020204" charset="0"/>
              </a:rPr>
              <a:t>SQLite</a:t>
            </a:r>
            <a:r>
              <a:rPr lang="en-US" sz="2400" dirty="0" smtClean="0">
                <a:latin typeface="Muli Regular" panose="020B0604020202020204" charset="0"/>
              </a:rPr>
              <a:t>, Oracle.</a:t>
            </a:r>
          </a:p>
        </p:txBody>
      </p:sp>
      <p:pic>
        <p:nvPicPr>
          <p:cNvPr id="4098" name="Picture 2" descr="C:\Users\abijo\Downloads\vs.jfif"/>
          <p:cNvPicPr>
            <a:picLocks noChangeAspect="1" noChangeArrowheads="1"/>
          </p:cNvPicPr>
          <p:nvPr/>
        </p:nvPicPr>
        <p:blipFill>
          <a:blip r:embed="rId3"/>
          <a:srcRect/>
          <a:stretch>
            <a:fillRect/>
          </a:stretch>
        </p:blipFill>
        <p:spPr bwMode="auto">
          <a:xfrm>
            <a:off x="714316" y="2928922"/>
            <a:ext cx="6572296" cy="4643470"/>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Types of databases: SQL vs. </a:t>
            </a:r>
            <a:r>
              <a:rPr lang="en-US" sz="5400" b="1" dirty="0" err="1" smtClean="0">
                <a:solidFill>
                  <a:srgbClr val="0E2C4B"/>
                </a:solidFill>
                <a:latin typeface="Muli Regular"/>
              </a:rPr>
              <a:t>NoSQL</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6629187"/>
          </a:xfrm>
          <a:prstGeom prst="rect">
            <a:avLst/>
          </a:prstGeom>
          <a:noFill/>
        </p:spPr>
        <p:txBody>
          <a:bodyPr wrap="square" rtlCol="0">
            <a:spAutoFit/>
          </a:bodyPr>
          <a:lstStyle/>
          <a:p>
            <a:pPr>
              <a:lnSpc>
                <a:spcPct val="200000"/>
              </a:lnSpc>
            </a:pPr>
            <a:r>
              <a:rPr lang="en-US" sz="2400" dirty="0" err="1" smtClean="0">
                <a:latin typeface="Muli Regular" panose="020B0604020202020204" charset="0"/>
              </a:rPr>
              <a:t>NoSQL</a:t>
            </a:r>
            <a:r>
              <a:rPr lang="en-US" sz="2400" dirty="0" smtClean="0">
                <a:latin typeface="Muli Regular" panose="020B0604020202020204" charset="0"/>
              </a:rPr>
              <a:t> Databases:</a:t>
            </a:r>
          </a:p>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Flexible Data Model: </a:t>
            </a:r>
            <a:r>
              <a:rPr lang="en-US" sz="2400" dirty="0" err="1" smtClean="0">
                <a:latin typeface="Muli Regular" panose="020B0604020202020204" charset="0"/>
              </a:rPr>
              <a:t>NoSQL</a:t>
            </a:r>
            <a:r>
              <a:rPr lang="en-US" sz="2400" dirty="0" smtClean="0">
                <a:latin typeface="Muli Regular" panose="020B0604020202020204" charset="0"/>
              </a:rPr>
              <a:t> databases offer a more flexible data model, allowing for semi-structured or unstructured data.</a:t>
            </a:r>
          </a:p>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Horizontal Scalability: They are typically designed for horizontal scalability, meaning you can scale out by adding more servers to a distributed system.</a:t>
            </a:r>
            <a:endParaRPr lang="en-US" sz="2400" dirty="0" smtClean="0">
              <a:latin typeface="Muli Regular" panose="020B0604020202020204" charset="0"/>
            </a:endParaRPr>
          </a:p>
        </p:txBody>
      </p:sp>
      <p:pic>
        <p:nvPicPr>
          <p:cNvPr id="4098" name="Picture 2" descr="C:\Users\abijo\Downloads\vs.jfif"/>
          <p:cNvPicPr>
            <a:picLocks noChangeAspect="1" noChangeArrowheads="1"/>
          </p:cNvPicPr>
          <p:nvPr/>
        </p:nvPicPr>
        <p:blipFill>
          <a:blip r:embed="rId3"/>
          <a:srcRect/>
          <a:stretch>
            <a:fillRect/>
          </a:stretch>
        </p:blipFill>
        <p:spPr bwMode="auto">
          <a:xfrm>
            <a:off x="714316" y="2928922"/>
            <a:ext cx="6572296" cy="4643470"/>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Types of databases: SQL vs. </a:t>
            </a:r>
            <a:r>
              <a:rPr lang="en-US" sz="5400" b="1" dirty="0" err="1" smtClean="0">
                <a:solidFill>
                  <a:srgbClr val="0E2C4B"/>
                </a:solidFill>
                <a:latin typeface="Muli Regular"/>
              </a:rPr>
              <a:t>NoSQL</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7478970"/>
          </a:xfrm>
          <a:prstGeom prst="rect">
            <a:avLst/>
          </a:prstGeom>
          <a:noFill/>
        </p:spPr>
        <p:txBody>
          <a:bodyPr wrap="square" rtlCol="0">
            <a:spAutoFit/>
          </a:bodyPr>
          <a:lstStyle/>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Schema-less: </a:t>
            </a:r>
            <a:r>
              <a:rPr lang="en-US" sz="2400" dirty="0" err="1" smtClean="0">
                <a:latin typeface="Muli Regular" panose="020B0604020202020204" charset="0"/>
              </a:rPr>
              <a:t>NoSQL</a:t>
            </a:r>
            <a:r>
              <a:rPr lang="en-US" sz="2400" dirty="0" smtClean="0">
                <a:latin typeface="Muli Regular" panose="020B0604020202020204" charset="0"/>
              </a:rPr>
              <a:t> databases do not require a predefined schema, allowing for easier and faster development with evolving data requirements.</a:t>
            </a:r>
          </a:p>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Types: There are different types of </a:t>
            </a:r>
            <a:r>
              <a:rPr lang="en-US" sz="2400" dirty="0" err="1" smtClean="0">
                <a:latin typeface="Muli Regular" panose="020B0604020202020204" charset="0"/>
              </a:rPr>
              <a:t>NoSQL</a:t>
            </a:r>
            <a:r>
              <a:rPr lang="en-US" sz="2400" dirty="0" smtClean="0">
                <a:latin typeface="Muli Regular" panose="020B0604020202020204" charset="0"/>
              </a:rPr>
              <a:t> databases, including document-based (like </a:t>
            </a:r>
            <a:r>
              <a:rPr lang="en-US" sz="2400" dirty="0" err="1" smtClean="0">
                <a:latin typeface="Muli Regular" panose="020B0604020202020204" charset="0"/>
              </a:rPr>
              <a:t>MongoDB</a:t>
            </a:r>
            <a:r>
              <a:rPr lang="en-US" sz="2400" dirty="0" smtClean="0">
                <a:latin typeface="Muli Regular" panose="020B0604020202020204" charset="0"/>
              </a:rPr>
              <a:t>), key-value stores (like </a:t>
            </a:r>
            <a:r>
              <a:rPr lang="en-US" sz="2400" dirty="0" err="1" smtClean="0">
                <a:latin typeface="Muli Regular" panose="020B0604020202020204" charset="0"/>
              </a:rPr>
              <a:t>Redis</a:t>
            </a:r>
            <a:r>
              <a:rPr lang="en-US" sz="2400" dirty="0" smtClean="0">
                <a:latin typeface="Muli Regular" panose="020B0604020202020204" charset="0"/>
              </a:rPr>
              <a:t>), wide-column stores (like Cassandra), and graph databases (like Neo4j).</a:t>
            </a:r>
          </a:p>
          <a:p>
            <a:pPr>
              <a:lnSpc>
                <a:spcPct val="200000"/>
              </a:lnSpc>
            </a:pPr>
            <a:endParaRPr lang="en-US" sz="2400" dirty="0" smtClean="0">
              <a:latin typeface="Muli Regular" panose="020B0604020202020204" charset="0"/>
            </a:endParaRPr>
          </a:p>
        </p:txBody>
      </p:sp>
      <p:pic>
        <p:nvPicPr>
          <p:cNvPr id="4098" name="Picture 2" descr="C:\Users\abijo\Downloads\vs.jfif"/>
          <p:cNvPicPr>
            <a:picLocks noChangeAspect="1" noChangeArrowheads="1"/>
          </p:cNvPicPr>
          <p:nvPr/>
        </p:nvPicPr>
        <p:blipFill>
          <a:blip r:embed="rId3"/>
          <a:srcRect/>
          <a:stretch>
            <a:fillRect/>
          </a:stretch>
        </p:blipFill>
        <p:spPr bwMode="auto">
          <a:xfrm>
            <a:off x="714316" y="2928922"/>
            <a:ext cx="6572296" cy="4643470"/>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Types of databases: SQL vs. </a:t>
            </a:r>
            <a:r>
              <a:rPr lang="en-US" sz="5400" b="1" dirty="0" err="1" smtClean="0">
                <a:solidFill>
                  <a:srgbClr val="0E2C4B"/>
                </a:solidFill>
                <a:latin typeface="Muli Regular"/>
              </a:rPr>
              <a:t>NoSQL</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4413196"/>
          </a:xfrm>
          <a:prstGeom prst="rect">
            <a:avLst/>
          </a:prstGeom>
          <a:noFill/>
        </p:spPr>
        <p:txBody>
          <a:bodyPr wrap="square" rtlCol="0">
            <a:spAutoFit/>
          </a:bodyPr>
          <a:lstStyle/>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Performance: </a:t>
            </a:r>
            <a:r>
              <a:rPr lang="en-US" sz="2400" dirty="0" err="1" smtClean="0">
                <a:latin typeface="Muli Regular" panose="020B0604020202020204" charset="0"/>
              </a:rPr>
              <a:t>NoSQL</a:t>
            </a:r>
            <a:r>
              <a:rPr lang="en-US" sz="2400" dirty="0" smtClean="0">
                <a:latin typeface="Muli Regular" panose="020B0604020202020204" charset="0"/>
              </a:rPr>
              <a:t> databases often excel in handling large volumes of data and high throughput, making them suitable for big data and real-time applications.</a:t>
            </a:r>
          </a:p>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Examples: </a:t>
            </a:r>
            <a:r>
              <a:rPr lang="en-US" sz="2400" dirty="0" err="1" smtClean="0">
                <a:latin typeface="Muli Regular" panose="020B0604020202020204" charset="0"/>
              </a:rPr>
              <a:t>MongoDB</a:t>
            </a:r>
            <a:r>
              <a:rPr lang="en-US" sz="2400" dirty="0" smtClean="0">
                <a:latin typeface="Muli Regular" panose="020B0604020202020204" charset="0"/>
              </a:rPr>
              <a:t>, Cassandra, </a:t>
            </a:r>
            <a:r>
              <a:rPr lang="en-US" sz="2400" dirty="0" err="1" smtClean="0">
                <a:latin typeface="Muli Regular" panose="020B0604020202020204" charset="0"/>
              </a:rPr>
              <a:t>Redis</a:t>
            </a:r>
            <a:r>
              <a:rPr lang="en-US" sz="2400" dirty="0" smtClean="0">
                <a:latin typeface="Muli Regular" panose="020B0604020202020204" charset="0"/>
              </a:rPr>
              <a:t>, </a:t>
            </a:r>
            <a:r>
              <a:rPr lang="en-US" sz="2400" dirty="0" err="1" smtClean="0">
                <a:latin typeface="Muli Regular" panose="020B0604020202020204" charset="0"/>
              </a:rPr>
              <a:t>Couchbase</a:t>
            </a:r>
            <a:r>
              <a:rPr lang="en-US" sz="2400" dirty="0" smtClean="0">
                <a:latin typeface="Muli Regular" panose="020B0604020202020204" charset="0"/>
              </a:rPr>
              <a:t>.</a:t>
            </a:r>
            <a:endParaRPr lang="en-US" sz="2400" dirty="0" smtClean="0">
              <a:latin typeface="Muli Regular" panose="020B0604020202020204" charset="0"/>
            </a:endParaRPr>
          </a:p>
        </p:txBody>
      </p:sp>
      <p:pic>
        <p:nvPicPr>
          <p:cNvPr id="4098" name="Picture 2" descr="C:\Users\abijo\Downloads\vs.jfif"/>
          <p:cNvPicPr>
            <a:picLocks noChangeAspect="1" noChangeArrowheads="1"/>
          </p:cNvPicPr>
          <p:nvPr/>
        </p:nvPicPr>
        <p:blipFill>
          <a:blip r:embed="rId3"/>
          <a:srcRect/>
          <a:stretch>
            <a:fillRect/>
          </a:stretch>
        </p:blipFill>
        <p:spPr bwMode="auto">
          <a:xfrm>
            <a:off x="714316" y="2928922"/>
            <a:ext cx="6572296" cy="4643470"/>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Types of databases: SQL vs. </a:t>
            </a:r>
            <a:r>
              <a:rPr lang="en-US" sz="5400" b="1" dirty="0" err="1" smtClean="0">
                <a:solidFill>
                  <a:srgbClr val="0E2C4B"/>
                </a:solidFill>
                <a:latin typeface="Muli Regular"/>
              </a:rPr>
              <a:t>NoSQL</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7478970"/>
          </a:xfrm>
          <a:prstGeom prst="rect">
            <a:avLst/>
          </a:prstGeom>
          <a:noFill/>
        </p:spPr>
        <p:txBody>
          <a:bodyPr wrap="square" rtlCol="0">
            <a:spAutoFit/>
          </a:bodyPr>
          <a:lstStyle/>
          <a:p>
            <a:pPr>
              <a:lnSpc>
                <a:spcPct val="200000"/>
              </a:lnSpc>
            </a:pPr>
            <a:r>
              <a:rPr lang="en-US" sz="2400" dirty="0" smtClean="0">
                <a:latin typeface="Muli Regular" panose="020B0604020202020204" charset="0"/>
              </a:rPr>
              <a:t>Use Cases:</a:t>
            </a:r>
          </a:p>
          <a:p>
            <a:pPr>
              <a:lnSpc>
                <a:spcPct val="200000"/>
              </a:lnSpc>
            </a:pPr>
            <a:endParaRPr lang="en-US" sz="2400" dirty="0" smtClean="0">
              <a:latin typeface="Muli Regular" panose="020B0604020202020204" charset="0"/>
            </a:endParaRPr>
          </a:p>
          <a:p>
            <a:pPr>
              <a:lnSpc>
                <a:spcPct val="200000"/>
              </a:lnSpc>
            </a:pPr>
            <a:r>
              <a:rPr lang="en-US" sz="2400" dirty="0" smtClean="0">
                <a:latin typeface="Muli Regular" panose="020B0604020202020204" charset="0"/>
              </a:rPr>
              <a:t>SQL databases are often used for applications with complex queries, transactions, and structured data requirements, such as financial systems, e-commerce platforms, and traditional relational applications.</a:t>
            </a:r>
          </a:p>
          <a:p>
            <a:pPr>
              <a:lnSpc>
                <a:spcPct val="200000"/>
              </a:lnSpc>
            </a:pPr>
            <a:endParaRPr lang="en-US" sz="2400" dirty="0" smtClean="0">
              <a:latin typeface="Muli Regular" panose="020B0604020202020204" charset="0"/>
            </a:endParaRPr>
          </a:p>
          <a:p>
            <a:pPr>
              <a:lnSpc>
                <a:spcPct val="200000"/>
              </a:lnSpc>
            </a:pPr>
            <a:r>
              <a:rPr lang="en-US" sz="2400" dirty="0" err="1" smtClean="0">
                <a:latin typeface="Muli Regular" panose="020B0604020202020204" charset="0"/>
              </a:rPr>
              <a:t>NoSQL</a:t>
            </a:r>
            <a:r>
              <a:rPr lang="en-US" sz="2400" dirty="0" smtClean="0">
                <a:latin typeface="Muli Regular" panose="020B0604020202020204" charset="0"/>
              </a:rPr>
              <a:t> databases are commonly chosen for applications with rapidly changing or unstructured data, as well as for big data, real-time analytics, and distributed systems.</a:t>
            </a:r>
            <a:endParaRPr lang="en-US" sz="2400" dirty="0" smtClean="0">
              <a:latin typeface="Muli Regular" panose="020B0604020202020204" charset="0"/>
            </a:endParaRPr>
          </a:p>
        </p:txBody>
      </p:sp>
      <p:pic>
        <p:nvPicPr>
          <p:cNvPr id="4098" name="Picture 2" descr="C:\Users\abijo\Downloads\vs.jfif"/>
          <p:cNvPicPr>
            <a:picLocks noChangeAspect="1" noChangeArrowheads="1"/>
          </p:cNvPicPr>
          <p:nvPr/>
        </p:nvPicPr>
        <p:blipFill>
          <a:blip r:embed="rId3"/>
          <a:srcRect/>
          <a:stretch>
            <a:fillRect/>
          </a:stretch>
        </p:blipFill>
        <p:spPr bwMode="auto">
          <a:xfrm>
            <a:off x="714316" y="2928922"/>
            <a:ext cx="6572296" cy="4643470"/>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Types of databases: SQL vs. </a:t>
            </a:r>
            <a:r>
              <a:rPr lang="en-US" sz="5400" b="1" dirty="0" err="1" smtClean="0">
                <a:solidFill>
                  <a:srgbClr val="0E2C4B"/>
                </a:solidFill>
                <a:latin typeface="Muli Regular"/>
              </a:rPr>
              <a:t>NoSQL</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2935868"/>
          </a:xfrm>
          <a:prstGeom prst="rect">
            <a:avLst/>
          </a:prstGeom>
          <a:noFill/>
        </p:spPr>
        <p:txBody>
          <a:bodyPr wrap="square" rtlCol="0">
            <a:spAutoFit/>
          </a:bodyPr>
          <a:lstStyle/>
          <a:p>
            <a:pPr>
              <a:lnSpc>
                <a:spcPct val="200000"/>
              </a:lnSpc>
            </a:pPr>
            <a:r>
              <a:rPr lang="en-US" sz="2400" dirty="0" smtClean="0">
                <a:latin typeface="Muli Regular" panose="020B0604020202020204" charset="0"/>
              </a:rPr>
              <a:t>Ultimately, the choice between SQL and </a:t>
            </a:r>
            <a:r>
              <a:rPr lang="en-US" sz="2400" dirty="0" err="1" smtClean="0">
                <a:latin typeface="Muli Regular" panose="020B0604020202020204" charset="0"/>
              </a:rPr>
              <a:t>NoSQL</a:t>
            </a:r>
            <a:r>
              <a:rPr lang="en-US" sz="2400" dirty="0" smtClean="0">
                <a:latin typeface="Muli Regular" panose="020B0604020202020204" charset="0"/>
              </a:rPr>
              <a:t> databases depends on factors like the specific requirements of your application, scalability needs, data structure, and development preferences.</a:t>
            </a:r>
            <a:endParaRPr lang="en-US" sz="2400" dirty="0" smtClean="0">
              <a:latin typeface="Muli Regular" panose="020B0604020202020204" charset="0"/>
            </a:endParaRPr>
          </a:p>
        </p:txBody>
      </p:sp>
      <p:pic>
        <p:nvPicPr>
          <p:cNvPr id="4098" name="Picture 2" descr="C:\Users\abijo\Downloads\vs.jfif"/>
          <p:cNvPicPr>
            <a:picLocks noChangeAspect="1" noChangeArrowheads="1"/>
          </p:cNvPicPr>
          <p:nvPr/>
        </p:nvPicPr>
        <p:blipFill>
          <a:blip r:embed="rId3"/>
          <a:srcRect/>
          <a:stretch>
            <a:fillRect/>
          </a:stretch>
        </p:blipFill>
        <p:spPr bwMode="auto">
          <a:xfrm>
            <a:off x="714316" y="2928922"/>
            <a:ext cx="6572296" cy="4643470"/>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What is </a:t>
            </a:r>
            <a:r>
              <a:rPr lang="en-US" sz="5400" b="1" dirty="0" err="1" smtClean="0">
                <a:solidFill>
                  <a:srgbClr val="0E2C4B"/>
                </a:solidFill>
                <a:latin typeface="Muli Regular"/>
              </a:rPr>
              <a:t>MongoDB</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6740307"/>
          </a:xfrm>
          <a:prstGeom prst="rect">
            <a:avLst/>
          </a:prstGeom>
          <a:noFill/>
        </p:spPr>
        <p:txBody>
          <a:bodyPr wrap="square" rtlCol="0">
            <a:spAutoFit/>
          </a:bodyPr>
          <a:lstStyle/>
          <a:p>
            <a:pPr>
              <a:lnSpc>
                <a:spcPct val="200000"/>
              </a:lnSpc>
            </a:pPr>
            <a:r>
              <a:rPr lang="en-US" sz="2400" dirty="0" err="1" smtClean="0">
                <a:latin typeface="Muli Regular" panose="020B0604020202020204" charset="0"/>
              </a:rPr>
              <a:t>MongoDB</a:t>
            </a:r>
            <a:r>
              <a:rPr lang="en-US" sz="2400" dirty="0" smtClean="0">
                <a:latin typeface="Muli Regular" panose="020B0604020202020204" charset="0"/>
              </a:rPr>
              <a:t> is a popular, open-source </a:t>
            </a:r>
            <a:r>
              <a:rPr lang="en-US" sz="2400" dirty="0" err="1" smtClean="0">
                <a:latin typeface="Muli Regular" panose="020B0604020202020204" charset="0"/>
              </a:rPr>
              <a:t>NoSQL</a:t>
            </a:r>
            <a:r>
              <a:rPr lang="en-US" sz="2400" dirty="0" smtClean="0">
                <a:latin typeface="Muli Regular" panose="020B0604020202020204" charset="0"/>
              </a:rPr>
              <a:t> database program. It falls under the category of document-oriented databases, meaning it stores data in flexible, JSON-like documents. </a:t>
            </a:r>
            <a:r>
              <a:rPr lang="en-US" sz="2400" dirty="0" err="1" smtClean="0">
                <a:latin typeface="Muli Regular" panose="020B0604020202020204" charset="0"/>
              </a:rPr>
              <a:t>MongoDB</a:t>
            </a:r>
            <a:r>
              <a:rPr lang="en-US" sz="2400" dirty="0" smtClean="0">
                <a:latin typeface="Muli Regular" panose="020B0604020202020204" charset="0"/>
              </a:rPr>
              <a:t> is designed to be scalable and flexible, making it suitable for a wide range of applications, from small startups to large enterprises</a:t>
            </a:r>
            <a:r>
              <a:rPr lang="en-US" sz="2400" dirty="0" smtClean="0">
                <a:latin typeface="Muli Regular" panose="020B0604020202020204" charset="0"/>
              </a:rPr>
              <a:t>.</a:t>
            </a:r>
          </a:p>
          <a:p>
            <a:pPr>
              <a:lnSpc>
                <a:spcPct val="200000"/>
              </a:lnSpc>
            </a:pPr>
            <a:endParaRPr lang="en-US" sz="2400" dirty="0" smtClean="0">
              <a:latin typeface="Muli Regular" panose="020B0604020202020204" charset="0"/>
            </a:endParaRPr>
          </a:p>
          <a:p>
            <a:pPr>
              <a:lnSpc>
                <a:spcPct val="200000"/>
              </a:lnSpc>
            </a:pPr>
            <a:r>
              <a:rPr lang="en-IN" sz="2400" dirty="0" smtClean="0">
                <a:latin typeface="Muli Regular" panose="020B0604020202020204" charset="0"/>
              </a:rPr>
              <a:t>Flexible </a:t>
            </a:r>
            <a:r>
              <a:rPr lang="en-IN" sz="2400" dirty="0" smtClean="0">
                <a:latin typeface="Muli Regular" panose="020B0604020202020204" charset="0"/>
              </a:rPr>
              <a:t>Schema</a:t>
            </a:r>
            <a:endParaRPr lang="en-IN" sz="2400" dirty="0" smtClean="0">
              <a:latin typeface="Muli Regular" panose="020B0604020202020204" charset="0"/>
            </a:endParaRPr>
          </a:p>
          <a:p>
            <a:pPr>
              <a:lnSpc>
                <a:spcPct val="200000"/>
              </a:lnSpc>
            </a:pPr>
            <a:r>
              <a:rPr lang="en-IN" sz="2400" dirty="0" smtClean="0">
                <a:latin typeface="Muli Regular" panose="020B0604020202020204" charset="0"/>
              </a:rPr>
              <a:t>Scalability</a:t>
            </a:r>
          </a:p>
        </p:txBody>
      </p:sp>
      <p:pic>
        <p:nvPicPr>
          <p:cNvPr id="5123" name="Picture 3" descr="C:\Users\abijo\Downloads\mongoDB.png"/>
          <p:cNvPicPr>
            <a:picLocks noChangeAspect="1" noChangeArrowheads="1"/>
          </p:cNvPicPr>
          <p:nvPr/>
        </p:nvPicPr>
        <p:blipFill>
          <a:blip r:embed="rId3"/>
          <a:srcRect/>
          <a:stretch>
            <a:fillRect/>
          </a:stretch>
        </p:blipFill>
        <p:spPr bwMode="auto">
          <a:xfrm>
            <a:off x="1071506" y="3571864"/>
            <a:ext cx="5429288" cy="2928958"/>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8577180" y="332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id="4" name="Group 4"/>
          <p:cNvGrpSpPr/>
          <p:nvPr/>
        </p:nvGrpSpPr>
        <p:grpSpPr>
          <a:xfrm>
            <a:off x="9619273" y="1465844"/>
            <a:ext cx="7640027" cy="7300892"/>
            <a:chOff x="0" y="-47625"/>
            <a:chExt cx="10186702" cy="9734523"/>
          </a:xfrm>
        </p:grpSpPr>
        <p:sp>
          <p:nvSpPr>
            <p:cNvPr id="5" name="AutoShape 5"/>
            <p:cNvSpPr/>
            <p:nvPr/>
          </p:nvSpPr>
          <p:spPr>
            <a:xfrm>
              <a:off x="2532" y="1108004"/>
              <a:ext cx="10184170" cy="0"/>
            </a:xfrm>
            <a:prstGeom prst="line">
              <a:avLst/>
            </a:prstGeom>
            <a:ln w="101600" cap="rnd">
              <a:solidFill>
                <a:srgbClr val="F2F3F4"/>
              </a:solidFill>
              <a:prstDash val="solid"/>
              <a:headEnd type="none" w="sm" len="sm"/>
              <a:tailEnd type="none" w="sm" len="sm"/>
            </a:ln>
          </p:spPr>
        </p:sp>
        <p:sp>
          <p:nvSpPr>
            <p:cNvPr id="6" name="AutoShape 6"/>
            <p:cNvSpPr/>
            <p:nvPr/>
          </p:nvSpPr>
          <p:spPr>
            <a:xfrm>
              <a:off x="2532" y="2948093"/>
              <a:ext cx="10184170" cy="0"/>
            </a:xfrm>
            <a:prstGeom prst="line">
              <a:avLst/>
            </a:prstGeom>
            <a:ln w="101600" cap="rnd">
              <a:solidFill>
                <a:srgbClr val="F2F3F4"/>
              </a:solidFill>
              <a:prstDash val="solid"/>
              <a:headEnd type="none" w="sm" len="sm"/>
              <a:tailEnd type="none" w="sm" len="sm"/>
            </a:ln>
          </p:spPr>
        </p:sp>
        <p:sp>
          <p:nvSpPr>
            <p:cNvPr id="7" name="AutoShape 7"/>
            <p:cNvSpPr/>
            <p:nvPr/>
          </p:nvSpPr>
          <p:spPr>
            <a:xfrm>
              <a:off x="2532" y="4788182"/>
              <a:ext cx="10184170" cy="0"/>
            </a:xfrm>
            <a:prstGeom prst="line">
              <a:avLst/>
            </a:prstGeom>
            <a:ln w="101600" cap="rnd">
              <a:solidFill>
                <a:srgbClr val="F2F3F4"/>
              </a:solidFill>
              <a:prstDash val="solid"/>
              <a:headEnd type="none" w="sm" len="sm"/>
              <a:tailEnd type="none" w="sm" len="sm"/>
            </a:ln>
          </p:spPr>
        </p:sp>
        <p:sp>
          <p:nvSpPr>
            <p:cNvPr id="8" name="AutoShape 8"/>
            <p:cNvSpPr/>
            <p:nvPr/>
          </p:nvSpPr>
          <p:spPr>
            <a:xfrm>
              <a:off x="0" y="6628271"/>
              <a:ext cx="10186702" cy="0"/>
            </a:xfrm>
            <a:prstGeom prst="line">
              <a:avLst/>
            </a:prstGeom>
            <a:ln w="101600" cap="rnd">
              <a:solidFill>
                <a:srgbClr val="F2F3F4"/>
              </a:solidFill>
              <a:prstDash val="solid"/>
              <a:headEnd type="none" w="sm" len="sm"/>
              <a:tailEnd type="none" w="sm" len="sm"/>
            </a:ln>
          </p:spPr>
        </p:sp>
        <p:sp>
          <p:nvSpPr>
            <p:cNvPr id="9" name="AutoShape 9"/>
            <p:cNvSpPr/>
            <p:nvPr/>
          </p:nvSpPr>
          <p:spPr>
            <a:xfrm>
              <a:off x="308" y="8468360"/>
              <a:ext cx="10186394" cy="0"/>
            </a:xfrm>
            <a:prstGeom prst="line">
              <a:avLst/>
            </a:prstGeom>
            <a:ln w="101600" cap="rnd">
              <a:solidFill>
                <a:srgbClr val="F2F3F4"/>
              </a:solidFill>
              <a:prstDash val="solid"/>
              <a:headEnd type="none" w="sm" len="sm"/>
              <a:tailEnd type="none" w="sm" len="sm"/>
            </a:ln>
          </p:spPr>
        </p:sp>
        <p:sp>
          <p:nvSpPr>
            <p:cNvPr id="10" name="TextBox 10"/>
            <p:cNvSpPr txBox="1"/>
            <p:nvPr/>
          </p:nvSpPr>
          <p:spPr>
            <a:xfrm>
              <a:off x="2532" y="-47625"/>
              <a:ext cx="9147738" cy="581356"/>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What is Databases ?</a:t>
              </a:r>
              <a:endParaRPr lang="en-US" sz="2400" dirty="0">
                <a:solidFill>
                  <a:srgbClr val="0E2C4B"/>
                </a:solidFill>
                <a:latin typeface="Muli Regular"/>
              </a:endParaRPr>
            </a:p>
          </p:txBody>
        </p:sp>
        <p:sp>
          <p:nvSpPr>
            <p:cNvPr id="11" name="TextBox 11"/>
            <p:cNvSpPr txBox="1"/>
            <p:nvPr/>
          </p:nvSpPr>
          <p:spPr>
            <a:xfrm>
              <a:off x="2532" y="1522143"/>
              <a:ext cx="9147738" cy="1744067"/>
            </a:xfrm>
            <a:prstGeom prst="rect">
              <a:avLst/>
            </a:prstGeom>
          </p:spPr>
          <p:txBody>
            <a:bodyPr wrap="square" lIns="0" tIns="0" rIns="0" bIns="0" rtlCol="0" anchor="t">
              <a:spAutoFit/>
            </a:bodyPr>
            <a:lstStyle/>
            <a:p>
              <a:pPr>
                <a:lnSpc>
                  <a:spcPts val="3359"/>
                </a:lnSpc>
              </a:pPr>
              <a:r>
                <a:rPr lang="en-US" sz="2400" dirty="0" smtClean="0">
                  <a:solidFill>
                    <a:srgbClr val="0E2C4B"/>
                  </a:solidFill>
                  <a:latin typeface="Muli Regular"/>
                </a:rPr>
                <a:t>Importance of databases in modern applications</a:t>
              </a:r>
              <a:r>
                <a:rPr lang="en-US" sz="2400" dirty="0" smtClean="0">
                  <a:solidFill>
                    <a:srgbClr val="0E2C4B"/>
                  </a:solidFill>
                  <a:latin typeface="Muli Regular"/>
                </a:rPr>
                <a:t>.</a:t>
              </a:r>
            </a:p>
            <a:p>
              <a:pPr>
                <a:lnSpc>
                  <a:spcPts val="3359"/>
                </a:lnSpc>
              </a:pPr>
              <a:endParaRPr lang="en-US" sz="2400" dirty="0">
                <a:solidFill>
                  <a:srgbClr val="0E2C4B"/>
                </a:solidFill>
                <a:latin typeface="Muli Regular"/>
              </a:endParaRPr>
            </a:p>
          </p:txBody>
        </p:sp>
        <p:sp>
          <p:nvSpPr>
            <p:cNvPr id="12" name="TextBox 12"/>
            <p:cNvSpPr txBox="1"/>
            <p:nvPr/>
          </p:nvSpPr>
          <p:spPr>
            <a:xfrm>
              <a:off x="2532" y="3632554"/>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Types of databases: SQL vs. </a:t>
              </a:r>
              <a:r>
                <a:rPr lang="en-US" sz="2400" dirty="0" err="1" smtClean="0">
                  <a:solidFill>
                    <a:srgbClr val="0E2C4B"/>
                  </a:solidFill>
                  <a:latin typeface="Muli Regular"/>
                </a:rPr>
                <a:t>NoSQL</a:t>
              </a:r>
              <a:r>
                <a:rPr lang="en-US" sz="2400" dirty="0" smtClean="0">
                  <a:solidFill>
                    <a:srgbClr val="0E2C4B"/>
                  </a:solidFill>
                  <a:latin typeface="Muli Regular"/>
                </a:rPr>
                <a:t>.</a:t>
              </a:r>
              <a:endParaRPr lang="en-US" sz="2400" dirty="0">
                <a:solidFill>
                  <a:srgbClr val="0E2C4B"/>
                </a:solidFill>
                <a:latin typeface="Muli Regular"/>
              </a:endParaRPr>
            </a:p>
          </p:txBody>
        </p:sp>
        <p:sp>
          <p:nvSpPr>
            <p:cNvPr id="13" name="TextBox 13"/>
            <p:cNvSpPr txBox="1"/>
            <p:nvPr/>
          </p:nvSpPr>
          <p:spPr>
            <a:xfrm>
              <a:off x="2532" y="5472641"/>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What is </a:t>
              </a:r>
              <a:r>
                <a:rPr lang="en-US" sz="2400" dirty="0" err="1" smtClean="0">
                  <a:solidFill>
                    <a:srgbClr val="0E2C4B"/>
                  </a:solidFill>
                  <a:latin typeface="Muli Regular"/>
                </a:rPr>
                <a:t>MongoDB</a:t>
              </a:r>
              <a:r>
                <a:rPr lang="en-US" sz="2400" dirty="0" smtClean="0">
                  <a:solidFill>
                    <a:srgbClr val="0E2C4B"/>
                  </a:solidFill>
                  <a:latin typeface="Muli Regular"/>
                </a:rPr>
                <a:t>?</a:t>
              </a:r>
              <a:endParaRPr lang="en-US" sz="2400" dirty="0">
                <a:solidFill>
                  <a:srgbClr val="0E2C4B"/>
                </a:solidFill>
                <a:latin typeface="Muli Regular"/>
              </a:endParaRPr>
            </a:p>
          </p:txBody>
        </p:sp>
        <p:sp>
          <p:nvSpPr>
            <p:cNvPr id="14" name="TextBox 14"/>
            <p:cNvSpPr txBox="1"/>
            <p:nvPr/>
          </p:nvSpPr>
          <p:spPr>
            <a:xfrm>
              <a:off x="2532" y="7312729"/>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History and evolution.</a:t>
              </a:r>
              <a:endParaRPr lang="en-US" sz="2400" dirty="0">
                <a:solidFill>
                  <a:srgbClr val="0E2C4B"/>
                </a:solidFill>
                <a:latin typeface="Muli Regular"/>
              </a:endParaRPr>
            </a:p>
          </p:txBody>
        </p:sp>
        <p:sp>
          <p:nvSpPr>
            <p:cNvPr id="15" name="TextBox 15"/>
            <p:cNvSpPr txBox="1"/>
            <p:nvPr/>
          </p:nvSpPr>
          <p:spPr>
            <a:xfrm>
              <a:off x="2532" y="9152819"/>
              <a:ext cx="9147738" cy="534079"/>
            </a:xfrm>
            <a:prstGeom prst="rect">
              <a:avLst/>
            </a:prstGeom>
          </p:spPr>
          <p:txBody>
            <a:bodyPr lIns="0" tIns="0" rIns="0" bIns="0" rtlCol="0" anchor="t">
              <a:spAutoFit/>
            </a:bodyPr>
            <a:lstStyle/>
            <a:p>
              <a:pPr>
                <a:lnSpc>
                  <a:spcPts val="3359"/>
                </a:lnSpc>
              </a:pPr>
              <a:endParaRPr lang="en-US" sz="2400" dirty="0">
                <a:solidFill>
                  <a:srgbClr val="0E2C4B"/>
                </a:solidFill>
                <a:latin typeface="Muli Regular"/>
              </a:endParaRPr>
            </a:p>
          </p:txBody>
        </p:sp>
      </p:grpSp>
      <p:grpSp>
        <p:nvGrpSpPr>
          <p:cNvPr id="16" name="Group 16"/>
          <p:cNvGrpSpPr/>
          <p:nvPr/>
        </p:nvGrpSpPr>
        <p:grpSpPr>
          <a:xfrm>
            <a:off x="1028700" y="1249503"/>
            <a:ext cx="6173123" cy="3373297"/>
            <a:chOff x="0" y="0"/>
            <a:chExt cx="8230830" cy="4497730"/>
          </a:xfrm>
        </p:grpSpPr>
        <p:grpSp>
          <p:nvGrpSpPr>
            <p:cNvPr id="17" name="Group 17"/>
            <p:cNvGrpSpPr/>
            <p:nvPr/>
          </p:nvGrpSpPr>
          <p:grpSpPr>
            <a:xfrm>
              <a:off x="0" y="3397063"/>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19" name="TextBox 19"/>
            <p:cNvSpPr txBox="1"/>
            <p:nvPr/>
          </p:nvSpPr>
          <p:spPr>
            <a:xfrm>
              <a:off x="0" y="0"/>
              <a:ext cx="8230830" cy="2822222"/>
            </a:xfrm>
            <a:prstGeom prst="rect">
              <a:avLst/>
            </a:prstGeom>
          </p:spPr>
          <p:txBody>
            <a:bodyPr lIns="0" tIns="0" rIns="0" bIns="0" rtlCol="0" anchor="t">
              <a:spAutoFit/>
            </a:bodyPr>
            <a:lstStyle/>
            <a:p>
              <a:pPr>
                <a:lnSpc>
                  <a:spcPts val="8400"/>
                </a:lnSpc>
              </a:pPr>
              <a:r>
                <a:rPr lang="en-US" sz="7000" dirty="0">
                  <a:solidFill>
                    <a:srgbClr val="0E2C4B"/>
                  </a:solidFill>
                  <a:latin typeface="Muli Bold Bold"/>
                </a:rPr>
                <a:t>Table of Contents</a:t>
              </a:r>
            </a:p>
          </p:txBody>
        </p:sp>
        <p:sp>
          <p:nvSpPr>
            <p:cNvPr id="20" name="TextBox 20"/>
            <p:cNvSpPr txBox="1"/>
            <p:nvPr/>
          </p:nvSpPr>
          <p:spPr>
            <a:xfrm>
              <a:off x="693230" y="3632366"/>
              <a:ext cx="5587728" cy="554919"/>
            </a:xfrm>
            <a:prstGeom prst="rect">
              <a:avLst/>
            </a:prstGeom>
          </p:spPr>
          <p:txBody>
            <a:bodyPr lIns="0" tIns="0" rIns="0" bIns="0" rtlCol="0" anchor="t">
              <a:spAutoFit/>
            </a:bodyPr>
            <a:lstStyle/>
            <a:p>
              <a:pPr>
                <a:lnSpc>
                  <a:spcPts val="3360"/>
                </a:lnSpc>
              </a:pPr>
              <a:r>
                <a:rPr lang="en-US" sz="2800" dirty="0">
                  <a:solidFill>
                    <a:srgbClr val="FFFFFF"/>
                  </a:solidFill>
                  <a:latin typeface="Muli Regular Bold"/>
                </a:rPr>
                <a:t>Points for discussion</a:t>
              </a:r>
            </a:p>
          </p:txBody>
        </p:sp>
      </p:grpSp>
      <p:sp>
        <p:nvSpPr>
          <p:cNvPr id="21" name="TextBox 21"/>
          <p:cNvSpPr txBox="1"/>
          <p:nvPr/>
        </p:nvSpPr>
        <p:spPr>
          <a:xfrm>
            <a:off x="1028700" y="7993803"/>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2" name="Picture 22"/>
          <p:cNvPicPr>
            <a:picLocks noChangeAspect="1"/>
          </p:cNvPicPr>
          <p:nvPr/>
        </p:nvPicPr>
        <p:blipFill>
          <a:blip r:embed="rId2" cstate="print"/>
          <a:srcRect r="4223"/>
          <a:stretch>
            <a:fillRect/>
          </a:stretch>
        </p:blipFill>
        <p:spPr>
          <a:xfrm>
            <a:off x="14249252" y="8496300"/>
            <a:ext cx="3257988" cy="112680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1744348" cy="492571"/>
          </a:xfrm>
          <a:prstGeom prst="rect">
            <a:avLst/>
          </a:prstGeom>
        </p:spPr>
        <p:txBody>
          <a:bodyPr wrap="square" lIns="0" tIns="0" rIns="0" bIns="0" rtlCol="0" anchor="t">
            <a:spAutoFit/>
          </a:bodyPr>
          <a:lstStyle/>
          <a:p>
            <a:pPr>
              <a:lnSpc>
                <a:spcPts val="3359"/>
              </a:lnSpc>
            </a:pPr>
            <a:r>
              <a:rPr lang="en-US" sz="5400" b="1" dirty="0" smtClean="0">
                <a:solidFill>
                  <a:srgbClr val="0E2C4B"/>
                </a:solidFill>
                <a:latin typeface="Muli Regular"/>
              </a:rPr>
              <a:t>What is </a:t>
            </a:r>
            <a:r>
              <a:rPr lang="en-US" sz="5400" b="1" dirty="0" err="1" smtClean="0">
                <a:solidFill>
                  <a:srgbClr val="0E2C4B"/>
                </a:solidFill>
                <a:latin typeface="Muli Regular"/>
              </a:rPr>
              <a:t>MongoDB</a:t>
            </a:r>
            <a:r>
              <a:rPr lang="en-US" sz="5400" b="1" dirty="0" smtClean="0">
                <a:solidFill>
                  <a:srgbClr val="0E2C4B"/>
                </a:solidFill>
                <a:latin typeface="Muli Regular"/>
              </a:rPr>
              <a:t>?</a:t>
            </a:r>
            <a:endParaRPr lang="en-US" sz="5400" b="1" dirty="0">
              <a:solidFill>
                <a:srgbClr val="0E2C4B"/>
              </a:solidFill>
              <a:latin typeface="Muli Regular"/>
            </a:endParaRPr>
          </a:p>
        </p:txBody>
      </p:sp>
      <p:sp>
        <p:nvSpPr>
          <p:cNvPr id="18" name="TextBox 18"/>
          <p:cNvSpPr txBox="1"/>
          <p:nvPr/>
        </p:nvSpPr>
        <p:spPr>
          <a:xfrm>
            <a:off x="479265" y="93345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8382000" y="2324100"/>
            <a:ext cx="8839200" cy="3785652"/>
          </a:xfrm>
          <a:prstGeom prst="rect">
            <a:avLst/>
          </a:prstGeom>
          <a:noFill/>
        </p:spPr>
        <p:txBody>
          <a:bodyPr wrap="square" rtlCol="0">
            <a:spAutoFit/>
          </a:bodyPr>
          <a:lstStyle/>
          <a:p>
            <a:pPr>
              <a:lnSpc>
                <a:spcPct val="200000"/>
              </a:lnSpc>
            </a:pPr>
            <a:r>
              <a:rPr lang="en-IN" sz="2400" dirty="0" smtClean="0">
                <a:latin typeface="Muli Regular" panose="020B0604020202020204" charset="0"/>
              </a:rPr>
              <a:t>High </a:t>
            </a:r>
            <a:r>
              <a:rPr lang="en-IN" sz="2400" dirty="0" smtClean="0">
                <a:latin typeface="Muli Regular" panose="020B0604020202020204" charset="0"/>
              </a:rPr>
              <a:t>Performance</a:t>
            </a:r>
          </a:p>
          <a:p>
            <a:pPr>
              <a:lnSpc>
                <a:spcPct val="200000"/>
              </a:lnSpc>
            </a:pPr>
            <a:r>
              <a:rPr lang="en-IN" sz="2400" dirty="0" smtClean="0">
                <a:latin typeface="Muli Regular" panose="020B0604020202020204" charset="0"/>
              </a:rPr>
              <a:t>Document Model</a:t>
            </a:r>
          </a:p>
          <a:p>
            <a:pPr>
              <a:lnSpc>
                <a:spcPct val="200000"/>
              </a:lnSpc>
            </a:pPr>
            <a:r>
              <a:rPr lang="en-IN" sz="2400" dirty="0" smtClean="0">
                <a:latin typeface="Muli Regular" panose="020B0604020202020204" charset="0"/>
              </a:rPr>
              <a:t>Rich Query </a:t>
            </a:r>
            <a:r>
              <a:rPr lang="en-IN" sz="2400" dirty="0" smtClean="0">
                <a:latin typeface="Muli Regular" panose="020B0604020202020204" charset="0"/>
              </a:rPr>
              <a:t>Language</a:t>
            </a:r>
          </a:p>
          <a:p>
            <a:pPr>
              <a:lnSpc>
                <a:spcPct val="200000"/>
              </a:lnSpc>
            </a:pPr>
            <a:r>
              <a:rPr lang="en-IN" sz="2400" dirty="0" smtClean="0">
                <a:latin typeface="Muli Regular" panose="020B0604020202020204" charset="0"/>
              </a:rPr>
              <a:t>Replication and High </a:t>
            </a:r>
            <a:r>
              <a:rPr lang="en-IN" sz="2400" dirty="0" smtClean="0">
                <a:latin typeface="Muli Regular" panose="020B0604020202020204" charset="0"/>
              </a:rPr>
              <a:t>Availability</a:t>
            </a:r>
          </a:p>
          <a:p>
            <a:pPr>
              <a:lnSpc>
                <a:spcPct val="200000"/>
              </a:lnSpc>
            </a:pPr>
            <a:r>
              <a:rPr lang="en-IN" sz="2400" dirty="0" smtClean="0">
                <a:latin typeface="Muli Regular" panose="020B0604020202020204" charset="0"/>
              </a:rPr>
              <a:t>Automatic </a:t>
            </a:r>
            <a:r>
              <a:rPr lang="en-IN" sz="2400" dirty="0" err="1" smtClean="0">
                <a:latin typeface="Muli Regular" panose="020B0604020202020204" charset="0"/>
              </a:rPr>
              <a:t>Sharding</a:t>
            </a:r>
            <a:endParaRPr lang="en-IN" sz="2400" dirty="0" smtClean="0">
              <a:latin typeface="Muli Regular" panose="020B0604020202020204" charset="0"/>
            </a:endParaRPr>
          </a:p>
        </p:txBody>
      </p:sp>
      <p:pic>
        <p:nvPicPr>
          <p:cNvPr id="5123" name="Picture 3" descr="C:\Users\abijo\Downloads\mongoDB.png"/>
          <p:cNvPicPr>
            <a:picLocks noChangeAspect="1" noChangeArrowheads="1"/>
          </p:cNvPicPr>
          <p:nvPr/>
        </p:nvPicPr>
        <p:blipFill>
          <a:blip r:embed="rId3"/>
          <a:srcRect/>
          <a:stretch>
            <a:fillRect/>
          </a:stretch>
        </p:blipFill>
        <p:spPr bwMode="auto">
          <a:xfrm>
            <a:off x="1071506" y="3571864"/>
            <a:ext cx="5429288" cy="2928958"/>
          </a:xfrm>
          <a:prstGeom prst="rect">
            <a:avLst/>
          </a:prstGeom>
          <a:noFill/>
        </p:spPr>
      </p:pic>
    </p:spTree>
    <p:extLst>
      <p:ext uri="{BB962C8B-B14F-4D97-AF65-F5344CB8AC3E}">
        <p14:creationId xmlns:p14="http://schemas.microsoft.com/office/powerpoint/2010/main" xmlns="" val="36726114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9299575" y="33288"/>
            <a:ext cx="8674628" cy="9814023"/>
            <a:chOff x="0" y="0"/>
            <a:chExt cx="6939702" cy="7851218"/>
          </a:xfrm>
        </p:grpSpPr>
        <p:sp>
          <p:nvSpPr>
            <p:cNvPr id="3" name="Freeform 3"/>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grpSp>
        <p:nvGrpSpPr>
          <p:cNvPr id="4" name="Group 4"/>
          <p:cNvGrpSpPr/>
          <p:nvPr/>
        </p:nvGrpSpPr>
        <p:grpSpPr>
          <a:xfrm>
            <a:off x="313797" y="46397"/>
            <a:ext cx="8674628" cy="9814023"/>
            <a:chOff x="0" y="0"/>
            <a:chExt cx="6939702" cy="7851218"/>
          </a:xfrm>
        </p:grpSpPr>
        <p:sp>
          <p:nvSpPr>
            <p:cNvPr id="5" name="Freeform 5"/>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sp>
        <p:nvSpPr>
          <p:cNvPr id="6" name="TextBox 6"/>
          <p:cNvSpPr txBox="1"/>
          <p:nvPr/>
        </p:nvSpPr>
        <p:spPr>
          <a:xfrm>
            <a:off x="1405191" y="2095500"/>
            <a:ext cx="6411925" cy="769441"/>
          </a:xfrm>
          <a:prstGeom prst="rect">
            <a:avLst/>
          </a:prstGeom>
        </p:spPr>
        <p:txBody>
          <a:bodyPr lIns="0" tIns="0" rIns="0" bIns="0" rtlCol="0" anchor="t">
            <a:spAutoFit/>
          </a:bodyPr>
          <a:lstStyle/>
          <a:p>
            <a:pPr>
              <a:lnSpc>
                <a:spcPts val="6000"/>
              </a:lnSpc>
            </a:pPr>
            <a:r>
              <a:rPr lang="en-US" sz="5000" dirty="0" smtClean="0">
                <a:solidFill>
                  <a:srgbClr val="0E2C4B"/>
                </a:solidFill>
                <a:latin typeface="Muli Bold Bold"/>
              </a:rPr>
              <a:t>Centralized App</a:t>
            </a:r>
            <a:endParaRPr lang="en-US" sz="5000" dirty="0">
              <a:solidFill>
                <a:srgbClr val="0E2C4B"/>
              </a:solidFill>
              <a:latin typeface="Muli Bold Bold"/>
            </a:endParaRPr>
          </a:p>
        </p:txBody>
      </p:sp>
      <p:sp>
        <p:nvSpPr>
          <p:cNvPr id="7" name="TextBox 7"/>
          <p:cNvSpPr txBox="1"/>
          <p:nvPr/>
        </p:nvSpPr>
        <p:spPr>
          <a:xfrm>
            <a:off x="10430926" y="2095500"/>
            <a:ext cx="6411925" cy="769441"/>
          </a:xfrm>
          <a:prstGeom prst="rect">
            <a:avLst/>
          </a:prstGeom>
        </p:spPr>
        <p:txBody>
          <a:bodyPr lIns="0" tIns="0" rIns="0" bIns="0" rtlCol="0" anchor="t">
            <a:spAutoFit/>
          </a:bodyPr>
          <a:lstStyle/>
          <a:p>
            <a:pPr>
              <a:lnSpc>
                <a:spcPts val="6000"/>
              </a:lnSpc>
            </a:pPr>
            <a:r>
              <a:rPr lang="en-US" sz="5000" dirty="0" smtClean="0">
                <a:solidFill>
                  <a:srgbClr val="F36825"/>
                </a:solidFill>
                <a:latin typeface="Muli Bold Bold"/>
              </a:rPr>
              <a:t>Decentralized App</a:t>
            </a:r>
            <a:endParaRPr lang="en-US" sz="5000" dirty="0">
              <a:solidFill>
                <a:srgbClr val="F36825"/>
              </a:solidFill>
              <a:latin typeface="Muli Bold Bold"/>
            </a:endParaRPr>
          </a:p>
        </p:txBody>
      </p:sp>
      <p:sp>
        <p:nvSpPr>
          <p:cNvPr id="8" name="AutoShape 8"/>
          <p:cNvSpPr/>
          <p:nvPr/>
        </p:nvSpPr>
        <p:spPr>
          <a:xfrm>
            <a:off x="313797" y="4232757"/>
            <a:ext cx="8674628" cy="0"/>
          </a:xfrm>
          <a:prstGeom prst="line">
            <a:avLst/>
          </a:prstGeom>
          <a:ln w="76200" cap="flat">
            <a:solidFill>
              <a:srgbClr val="F2F3F4"/>
            </a:solidFill>
            <a:prstDash val="solid"/>
            <a:headEnd type="none" w="sm" len="sm"/>
            <a:tailEnd type="none" w="sm" len="sm"/>
          </a:ln>
        </p:spPr>
      </p:sp>
      <p:sp>
        <p:nvSpPr>
          <p:cNvPr id="9" name="TextBox 9"/>
          <p:cNvSpPr txBox="1"/>
          <p:nvPr/>
        </p:nvSpPr>
        <p:spPr>
          <a:xfrm>
            <a:off x="1169600" y="4825553"/>
            <a:ext cx="6976809" cy="3877985"/>
          </a:xfrm>
          <a:prstGeom prst="rect">
            <a:avLst/>
          </a:prstGeom>
        </p:spPr>
        <p:txBody>
          <a:bodyPr wrap="square" lIns="0" tIns="0" rIns="0" bIns="0" rtlCol="0" anchor="t">
            <a:spAutoFit/>
          </a:bodyPr>
          <a:lstStyle/>
          <a:p>
            <a:pPr marL="518160" lvl="1" indent="-259080">
              <a:lnSpc>
                <a:spcPct val="150000"/>
              </a:lnSpc>
              <a:buFont typeface="Arial"/>
              <a:buChar char="•"/>
            </a:pPr>
            <a:r>
              <a:rPr lang="en-US" sz="2400" dirty="0">
                <a:latin typeface="Muli Regular" panose="020B0604020202020204" charset="0"/>
              </a:rPr>
              <a:t>A single firm manages and owns a centralized </a:t>
            </a:r>
            <a:r>
              <a:rPr lang="en-US" sz="2400" dirty="0" smtClean="0">
                <a:latin typeface="Muli Regular" panose="020B0604020202020204" charset="0"/>
              </a:rPr>
              <a:t>program, </a:t>
            </a:r>
            <a:r>
              <a:rPr lang="en-US" sz="2400" dirty="0">
                <a:latin typeface="Muli Regular" panose="020B0604020202020204" charset="0"/>
              </a:rPr>
              <a:t>which runs on a single server or cluster of servers</a:t>
            </a:r>
            <a:r>
              <a:rPr lang="en-US" sz="2400" dirty="0" smtClean="0">
                <a:latin typeface="Muli Regular" panose="020B0604020202020204" charset="0"/>
              </a:rPr>
              <a:t>.</a:t>
            </a:r>
          </a:p>
          <a:p>
            <a:pPr marL="518160" lvl="1" indent="-259080">
              <a:lnSpc>
                <a:spcPct val="150000"/>
              </a:lnSpc>
              <a:buFont typeface="Arial"/>
              <a:buChar char="•"/>
            </a:pPr>
            <a:r>
              <a:rPr lang="en-IN" sz="2400" dirty="0">
                <a:latin typeface="Muli Regular" panose="020B0604020202020204" charset="0"/>
              </a:rPr>
              <a:t>Examples include- Google, Apple, Facebook, Amazon, Microsoft, Twitter, Instagram, Netflix, WhatsApp </a:t>
            </a:r>
            <a:endParaRPr lang="en-IN" sz="2400" dirty="0" smtClean="0">
              <a:latin typeface="Muli Regular" panose="020B0604020202020204" charset="0"/>
            </a:endParaRPr>
          </a:p>
          <a:p>
            <a:pPr marL="518160" lvl="1" indent="-259080">
              <a:lnSpc>
                <a:spcPct val="150000"/>
              </a:lnSpc>
              <a:buFont typeface="Arial"/>
              <a:buChar char="•"/>
            </a:pPr>
            <a:r>
              <a:rPr lang="en-US" sz="2400" dirty="0">
                <a:latin typeface="Muli Regular" panose="020B0604020202020204" charset="0"/>
              </a:rPr>
              <a:t>Centralized Applications are less secure.</a:t>
            </a:r>
            <a:endParaRPr lang="en-US" sz="2400" dirty="0" smtClean="0">
              <a:latin typeface="Muli Regular" panose="020B0604020202020204" charset="0"/>
            </a:endParaRPr>
          </a:p>
        </p:txBody>
      </p:sp>
      <p:sp>
        <p:nvSpPr>
          <p:cNvPr id="10" name="AutoShape 10"/>
          <p:cNvSpPr/>
          <p:nvPr/>
        </p:nvSpPr>
        <p:spPr>
          <a:xfrm>
            <a:off x="9299575" y="4232757"/>
            <a:ext cx="8674628" cy="0"/>
          </a:xfrm>
          <a:prstGeom prst="line">
            <a:avLst/>
          </a:prstGeom>
          <a:ln w="76200" cap="flat">
            <a:solidFill>
              <a:srgbClr val="F2F3F4"/>
            </a:solidFill>
            <a:prstDash val="solid"/>
            <a:headEnd type="none" w="sm" len="sm"/>
            <a:tailEnd type="none" w="sm" len="sm"/>
          </a:ln>
        </p:spPr>
      </p:sp>
      <p:sp>
        <p:nvSpPr>
          <p:cNvPr id="11" name="TextBox 11"/>
          <p:cNvSpPr txBox="1"/>
          <p:nvPr/>
        </p:nvSpPr>
        <p:spPr>
          <a:xfrm>
            <a:off x="10210800" y="4825553"/>
            <a:ext cx="6858000" cy="3877985"/>
          </a:xfrm>
          <a:prstGeom prst="rect">
            <a:avLst/>
          </a:prstGeom>
        </p:spPr>
        <p:txBody>
          <a:bodyPr wrap="square" lIns="0" tIns="0" rIns="0" bIns="0" rtlCol="0" anchor="t">
            <a:spAutoFit/>
          </a:bodyPr>
          <a:lstStyle/>
          <a:p>
            <a:pPr marL="518160" lvl="1" indent="-259080">
              <a:lnSpc>
                <a:spcPct val="150000"/>
              </a:lnSpc>
              <a:buFont typeface="Arial"/>
              <a:buChar char="•"/>
            </a:pPr>
            <a:r>
              <a:rPr lang="en-US" sz="2400" dirty="0">
                <a:latin typeface="Muli Regular" panose="020B0604020202020204" charset="0"/>
              </a:rPr>
              <a:t>On a blockchain network, a decentralized app, or “dApp,” runs</a:t>
            </a:r>
            <a:r>
              <a:rPr lang="en-US" sz="2400" dirty="0" smtClean="0">
                <a:latin typeface="Muli Regular" panose="020B0604020202020204" charset="0"/>
              </a:rPr>
              <a:t>.</a:t>
            </a:r>
          </a:p>
          <a:p>
            <a:pPr marL="518160" lvl="1" indent="-259080">
              <a:lnSpc>
                <a:spcPct val="150000"/>
              </a:lnSpc>
              <a:buFont typeface="Arial"/>
              <a:buChar char="•"/>
            </a:pPr>
            <a:r>
              <a:rPr lang="en-US" sz="2400" dirty="0">
                <a:latin typeface="Muli Regular" panose="020B0604020202020204" charset="0"/>
              </a:rPr>
              <a:t>Examples include- </a:t>
            </a:r>
            <a:r>
              <a:rPr lang="en-US" sz="2400" dirty="0" smtClean="0">
                <a:latin typeface="Muli Regular" panose="020B0604020202020204" charset="0"/>
              </a:rPr>
              <a:t>Uniswap</a:t>
            </a:r>
            <a:r>
              <a:rPr lang="en-US" sz="2400" dirty="0">
                <a:latin typeface="Muli Regular" panose="020B0604020202020204" charset="0"/>
              </a:rPr>
              <a:t>, CryptoKitties, Rarible, IDEX, MakerDAO, CryptoPunks, BitTorrent, Audius, and </a:t>
            </a:r>
            <a:r>
              <a:rPr lang="en-US" sz="2400" dirty="0" smtClean="0">
                <a:latin typeface="Muli Regular" panose="020B0604020202020204" charset="0"/>
              </a:rPr>
              <a:t>MetaMask</a:t>
            </a:r>
          </a:p>
          <a:p>
            <a:pPr marL="518160" lvl="1" indent="-259080">
              <a:lnSpc>
                <a:spcPct val="150000"/>
              </a:lnSpc>
              <a:buFont typeface="Arial"/>
              <a:buChar char="•"/>
            </a:pPr>
            <a:r>
              <a:rPr lang="en-US" sz="2400" dirty="0">
                <a:latin typeface="Muli Regular" panose="020B0604020202020204" charset="0"/>
              </a:rPr>
              <a:t>Decentralized Applications (dApps) are highly secure</a:t>
            </a:r>
            <a:r>
              <a:rPr lang="en-US" sz="2400" dirty="0" smtClean="0">
                <a:latin typeface="Muli Regular" panose="020B0604020202020204" charset="0"/>
              </a:rPr>
              <a:t>.</a:t>
            </a:r>
          </a:p>
        </p:txBody>
      </p:sp>
      <p:sp>
        <p:nvSpPr>
          <p:cNvPr id="12" name="TextBox 12"/>
          <p:cNvSpPr txBox="1"/>
          <p:nvPr/>
        </p:nvSpPr>
        <p:spPr>
          <a:xfrm>
            <a:off x="13314903" y="9210675"/>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3" name="Picture 13"/>
          <p:cNvPicPr>
            <a:picLocks noChangeAspect="1"/>
          </p:cNvPicPr>
          <p:nvPr/>
        </p:nvPicPr>
        <p:blipFill>
          <a:blip r:embed="rId2" cstate="print"/>
          <a:srcRect r="4223"/>
          <a:stretch>
            <a:fillRect/>
          </a:stretch>
        </p:blipFill>
        <p:spPr>
          <a:xfrm>
            <a:off x="1028700" y="465299"/>
            <a:ext cx="3257988" cy="112680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F2F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0" y="1691400"/>
            <a:ext cx="14630400" cy="7620000"/>
          </a:xfrm>
          <a:prstGeom prst="rect">
            <a:avLst/>
          </a:prstGeom>
        </p:spPr>
      </p:pic>
      <p:sp>
        <p:nvSpPr>
          <p:cNvPr id="12" name="TextBox 12"/>
          <p:cNvSpPr txBox="1"/>
          <p:nvPr/>
        </p:nvSpPr>
        <p:spPr>
          <a:xfrm>
            <a:off x="990600" y="622761"/>
            <a:ext cx="10562433" cy="762000"/>
          </a:xfrm>
          <a:prstGeom prst="rect">
            <a:avLst/>
          </a:prstGeom>
        </p:spPr>
        <p:txBody>
          <a:bodyPr lIns="0" tIns="0" rIns="0" bIns="0" rtlCol="0" anchor="t">
            <a:spAutoFit/>
          </a:bodyPr>
          <a:lstStyle/>
          <a:p>
            <a:pPr>
              <a:lnSpc>
                <a:spcPts val="6000"/>
              </a:lnSpc>
            </a:pPr>
            <a:r>
              <a:rPr lang="en-US" sz="5000" dirty="0" smtClean="0">
                <a:solidFill>
                  <a:srgbClr val="0E2C4B"/>
                </a:solidFill>
                <a:latin typeface="Muli Bold Bold"/>
              </a:rPr>
              <a:t>Web </a:t>
            </a:r>
            <a:r>
              <a:rPr lang="en-US" sz="5000" dirty="0">
                <a:solidFill>
                  <a:srgbClr val="0E2C4B"/>
                </a:solidFill>
                <a:latin typeface="Muli Bold Bold"/>
              </a:rPr>
              <a:t>?</a:t>
            </a:r>
          </a:p>
        </p:txBody>
      </p:sp>
      <p:sp>
        <p:nvSpPr>
          <p:cNvPr id="18" name="TextBox 18"/>
          <p:cNvSpPr txBox="1"/>
          <p:nvPr/>
        </p:nvSpPr>
        <p:spPr>
          <a:xfrm>
            <a:off x="522051" y="9563100"/>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3" cstate="print"/>
          <a:srcRect r="4223"/>
          <a:stretch>
            <a:fillRect/>
          </a:stretch>
        </p:blipFill>
        <p:spPr>
          <a:xfrm>
            <a:off x="14706600" y="256346"/>
            <a:ext cx="3257988" cy="112680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3" name="TextBox 3"/>
          <p:cNvSpPr txBox="1"/>
          <p:nvPr/>
        </p:nvSpPr>
        <p:spPr>
          <a:xfrm>
            <a:off x="1028700" y="2143392"/>
            <a:ext cx="7353587" cy="1077218"/>
          </a:xfrm>
          <a:prstGeom prst="rect">
            <a:avLst/>
          </a:prstGeom>
        </p:spPr>
        <p:txBody>
          <a:bodyPr wrap="square" lIns="0" tIns="0" rIns="0" bIns="0" rtlCol="0" anchor="t">
            <a:spAutoFit/>
          </a:bodyPr>
          <a:lstStyle/>
          <a:p>
            <a:pPr>
              <a:lnSpc>
                <a:spcPts val="8400"/>
              </a:lnSpc>
            </a:pPr>
            <a:r>
              <a:rPr lang="en-US" sz="7000" dirty="0" smtClean="0">
                <a:solidFill>
                  <a:srgbClr val="0E2C4B"/>
                </a:solidFill>
                <a:latin typeface="Muli Bold Bold"/>
              </a:rPr>
              <a:t>What is Solidity?</a:t>
            </a:r>
            <a:endParaRPr lang="en-US" sz="7000" dirty="0">
              <a:solidFill>
                <a:srgbClr val="0E2C4B"/>
              </a:solidFill>
              <a:latin typeface="Muli Bold Bold"/>
            </a:endParaRPr>
          </a:p>
        </p:txBody>
      </p:sp>
      <p:grpSp>
        <p:nvGrpSpPr>
          <p:cNvPr id="7" name="Group 7"/>
          <p:cNvGrpSpPr/>
          <p:nvPr/>
        </p:nvGrpSpPr>
        <p:grpSpPr>
          <a:xfrm>
            <a:off x="8449948" y="236488"/>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sp>
        <p:nvSpPr>
          <p:cNvPr id="22" name="TextBox 22"/>
          <p:cNvSpPr txBox="1"/>
          <p:nvPr/>
        </p:nvSpPr>
        <p:spPr>
          <a:xfrm>
            <a:off x="102870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3" name="Picture 23"/>
          <p:cNvPicPr>
            <a:picLocks noChangeAspect="1"/>
          </p:cNvPicPr>
          <p:nvPr/>
        </p:nvPicPr>
        <p:blipFill>
          <a:blip r:embed="rId2" cstate="print"/>
          <a:srcRect r="4223"/>
          <a:stretch>
            <a:fillRect/>
          </a:stretch>
        </p:blipFill>
        <p:spPr>
          <a:xfrm>
            <a:off x="1028700" y="465299"/>
            <a:ext cx="3257988" cy="1126803"/>
          </a:xfrm>
          <a:prstGeom prst="rect">
            <a:avLst/>
          </a:prstGeom>
        </p:spPr>
      </p:pic>
      <p:sp>
        <p:nvSpPr>
          <p:cNvPr id="24" name="TextBox 23"/>
          <p:cNvSpPr txBox="1"/>
          <p:nvPr/>
        </p:nvSpPr>
        <p:spPr>
          <a:xfrm>
            <a:off x="9059175" y="697826"/>
            <a:ext cx="8305800" cy="8891345"/>
          </a:xfrm>
          <a:prstGeom prst="rect">
            <a:avLst/>
          </a:prstGeom>
          <a:noFill/>
        </p:spPr>
        <p:txBody>
          <a:bodyPr wrap="square" rtlCol="0">
            <a:spAutoFit/>
          </a:bodyPr>
          <a:lstStyle/>
          <a:p>
            <a:pPr>
              <a:lnSpc>
                <a:spcPct val="150000"/>
              </a:lnSpc>
            </a:pPr>
            <a:r>
              <a:rPr lang="en-US" sz="2400" dirty="0">
                <a:latin typeface="Muli Regular" panose="020B0604020202020204" charset="0"/>
              </a:rPr>
              <a:t>Solidity is an object-oriented programming language created specifically by the Ethereum Network team for constructing and designing smart contracts on Blockchain platforms.</a:t>
            </a:r>
          </a:p>
          <a:p>
            <a:pPr marL="342900" indent="-342900">
              <a:lnSpc>
                <a:spcPct val="150000"/>
              </a:lnSpc>
              <a:buFont typeface="Arial" panose="020B0604020202020204" pitchFamily="34" charset="0"/>
              <a:buChar char="•"/>
            </a:pPr>
            <a:r>
              <a:rPr lang="en-US" sz="2400" dirty="0">
                <a:latin typeface="Muli Regular" panose="020B0604020202020204" charset="0"/>
              </a:rPr>
              <a:t>It's used to create smart contracts that implement business logic and generate a chain of transaction records in the blockchain system.</a:t>
            </a:r>
          </a:p>
          <a:p>
            <a:pPr marL="342900" indent="-342900">
              <a:lnSpc>
                <a:spcPct val="150000"/>
              </a:lnSpc>
              <a:buFont typeface="Arial" panose="020B0604020202020204" pitchFamily="34" charset="0"/>
              <a:buChar char="•"/>
            </a:pPr>
            <a:r>
              <a:rPr lang="en-US" sz="2400" dirty="0">
                <a:latin typeface="Muli Regular" panose="020B0604020202020204" charset="0"/>
              </a:rPr>
              <a:t>It acts as a tool for creating machine-level code and compiling it on the Ethereum Virtual Machine (EVM).</a:t>
            </a:r>
          </a:p>
          <a:p>
            <a:pPr marL="342900" indent="-342900">
              <a:lnSpc>
                <a:spcPct val="150000"/>
              </a:lnSpc>
              <a:buFont typeface="Arial" panose="020B0604020202020204" pitchFamily="34" charset="0"/>
              <a:buChar char="•"/>
            </a:pPr>
            <a:r>
              <a:rPr lang="en-US" sz="2400" dirty="0">
                <a:latin typeface="Muli Regular" panose="020B0604020202020204" charset="0"/>
              </a:rPr>
              <a:t>It has a lot of similarities with C and C++ and is pretty simple to learn and understand. For example, a “main” in C is equivalent to a “contract” in Solidity.</a:t>
            </a:r>
          </a:p>
          <a:p>
            <a:pPr>
              <a:lnSpc>
                <a:spcPct val="150000"/>
              </a:lnSpc>
            </a:pPr>
            <a:r>
              <a:rPr lang="en-US" sz="2400" dirty="0">
                <a:latin typeface="Muli Regular" panose="020B0604020202020204" charset="0"/>
              </a:rPr>
              <a:t>Like other programming languages, Solidity programming also has variables, functions, classes, arithmetic operations, string manipulation, and many other concepts.</a:t>
            </a:r>
          </a:p>
        </p:txBody>
      </p:sp>
      <p:pic>
        <p:nvPicPr>
          <p:cNvPr id="26" name="Picture 2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37695" y="3543300"/>
            <a:ext cx="7507640" cy="422727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685800" y="1028700"/>
            <a:ext cx="10562433" cy="762000"/>
          </a:xfrm>
          <a:prstGeom prst="rect">
            <a:avLst/>
          </a:prstGeom>
        </p:spPr>
        <p:txBody>
          <a:bodyPr lIns="0" tIns="0" rIns="0" bIns="0" rtlCol="0" anchor="t">
            <a:spAutoFit/>
          </a:bodyPr>
          <a:lstStyle/>
          <a:p>
            <a:pPr>
              <a:lnSpc>
                <a:spcPts val="6000"/>
              </a:lnSpc>
            </a:pPr>
            <a:r>
              <a:rPr lang="en-US" sz="5000" dirty="0" smtClean="0">
                <a:solidFill>
                  <a:srgbClr val="0E2C4B"/>
                </a:solidFill>
                <a:latin typeface="Muli Bold Bold"/>
              </a:rPr>
              <a:t>The use of Smart Contract</a:t>
            </a:r>
            <a:endParaRPr lang="en-US" sz="5000" dirty="0">
              <a:solidFill>
                <a:srgbClr val="0E2C4B"/>
              </a:solidFill>
              <a:latin typeface="Muli Bold Bold"/>
            </a:endParaRPr>
          </a:p>
        </p:txBody>
      </p:sp>
      <p:sp>
        <p:nvSpPr>
          <p:cNvPr id="18" name="TextBox 18"/>
          <p:cNvSpPr txBox="1"/>
          <p:nvPr/>
        </p:nvSpPr>
        <p:spPr>
          <a:xfrm>
            <a:off x="651753" y="9364205"/>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9" name="Picture 19"/>
          <p:cNvPicPr>
            <a:picLocks noChangeAspect="1"/>
          </p:cNvPicPr>
          <p:nvPr/>
        </p:nvPicPr>
        <p:blipFill>
          <a:blip r:embed="rId2" cstate="print"/>
          <a:srcRect r="4223"/>
          <a:stretch>
            <a:fillRect/>
          </a:stretch>
        </p:blipFill>
        <p:spPr>
          <a:xfrm>
            <a:off x="14579904" y="242459"/>
            <a:ext cx="3257988" cy="1126803"/>
          </a:xfrm>
          <a:prstGeom prst="rect">
            <a:avLst/>
          </a:prstGeom>
        </p:spPr>
      </p:pic>
      <p:sp>
        <p:nvSpPr>
          <p:cNvPr id="2" name="TextBox 1"/>
          <p:cNvSpPr txBox="1"/>
          <p:nvPr/>
        </p:nvSpPr>
        <p:spPr>
          <a:xfrm>
            <a:off x="685799" y="2108620"/>
            <a:ext cx="10562433" cy="6740307"/>
          </a:xfrm>
          <a:prstGeom prst="rect">
            <a:avLst/>
          </a:prstGeom>
          <a:noFill/>
        </p:spPr>
        <p:txBody>
          <a:bodyPr wrap="square" rtlCol="0">
            <a:spAutoFit/>
          </a:bodyPr>
          <a:lstStyle/>
          <a:p>
            <a:pPr algn="just">
              <a:lnSpc>
                <a:spcPct val="150000"/>
              </a:lnSpc>
            </a:pPr>
            <a:r>
              <a:rPr lang="en-US" sz="2400" dirty="0">
                <a:latin typeface="Muli Regular" panose="020B0604020202020204" charset="0"/>
              </a:rPr>
              <a:t>Smart contracts are computer programs or protocols for automated transactions that are stored on a blockchain and run in response to meeting certain conditions. In other words, smart contracts automate the execution of agreements so that all participants can ascertain the outcome as soon as possible without the involvement of an intermediary or time delay.</a:t>
            </a:r>
          </a:p>
          <a:p>
            <a:pPr marL="342900" indent="-342900" algn="just">
              <a:lnSpc>
                <a:spcPct val="150000"/>
              </a:lnSpc>
              <a:buFont typeface="Arial" panose="020B0604020202020204" pitchFamily="34" charset="0"/>
              <a:buChar char="•"/>
            </a:pPr>
            <a:r>
              <a:rPr lang="en-US" sz="2400" dirty="0">
                <a:latin typeface="Muli Regular" panose="020B0604020202020204" charset="0"/>
              </a:rPr>
              <a:t>Smart contracts are self-executing contracts in which the contents of the buyer-seller agreement are inscribed directly into lines of code.</a:t>
            </a:r>
          </a:p>
          <a:p>
            <a:pPr marL="342900" indent="-342900" algn="just">
              <a:lnSpc>
                <a:spcPct val="150000"/>
              </a:lnSpc>
              <a:buFont typeface="Arial" panose="020B0604020202020204" pitchFamily="34" charset="0"/>
              <a:buChar char="•"/>
            </a:pPr>
            <a:r>
              <a:rPr lang="en-US" sz="2400" dirty="0">
                <a:latin typeface="Muli Regular" panose="020B0604020202020204" charset="0"/>
              </a:rPr>
              <a:t>According to Nick Szabo, an American computer scientist who devised a virtual currency called "Bit Gold" in 1998, Smart contracts are computerized transaction protocols that execute contract conditions.</a:t>
            </a:r>
          </a:p>
          <a:p>
            <a:pPr marL="342900" indent="-342900" algn="just">
              <a:lnSpc>
                <a:spcPct val="150000"/>
              </a:lnSpc>
              <a:buFont typeface="Arial" panose="020B0604020202020204" pitchFamily="34" charset="0"/>
              <a:buChar char="•"/>
            </a:pPr>
            <a:r>
              <a:rPr lang="en-US" sz="2400" dirty="0">
                <a:latin typeface="Muli Regular" panose="020B0604020202020204" charset="0"/>
              </a:rPr>
              <a:t>Using it makes the transactions traceable, transparent, and irreversible.</a:t>
            </a:r>
          </a:p>
        </p:txBody>
      </p:sp>
      <p:grpSp>
        <p:nvGrpSpPr>
          <p:cNvPr id="16" name="Group 2"/>
          <p:cNvGrpSpPr/>
          <p:nvPr/>
        </p:nvGrpSpPr>
        <p:grpSpPr>
          <a:xfrm>
            <a:off x="10744200" y="1729169"/>
            <a:ext cx="8283676" cy="7499207"/>
            <a:chOff x="0" y="0"/>
            <a:chExt cx="12975301" cy="10528746"/>
          </a:xfrm>
        </p:grpSpPr>
        <p:pic>
          <p:nvPicPr>
            <p:cNvPr id="17" name="Picture 3"/>
            <p:cNvPicPr>
              <a:picLocks noChangeAspect="1"/>
            </p:cNvPicPr>
            <p:nvPr/>
          </p:nvPicPr>
          <p:blipFill>
            <a:blip r:embed="rId3" cstate="print">
              <a:alphaModFix amt="51000"/>
            </a:blip>
            <a:srcRect/>
            <a:stretch>
              <a:fillRect/>
            </a:stretch>
          </p:blipFill>
          <p:spPr>
            <a:xfrm>
              <a:off x="4931912" y="7737020"/>
              <a:ext cx="8043389" cy="2791726"/>
            </a:xfrm>
            <a:prstGeom prst="rect">
              <a:avLst/>
            </a:prstGeom>
          </p:spPr>
        </p:pic>
        <p:pic>
          <p:nvPicPr>
            <p:cNvPr id="20" name="Picture 4"/>
            <p:cNvPicPr>
              <a:picLocks noChangeAspect="1"/>
            </p:cNvPicPr>
            <p:nvPr/>
          </p:nvPicPr>
          <p:blipFill>
            <a:blip r:embed="rId4" cstate="print">
              <a:alphaModFix amt="26000"/>
            </a:blip>
            <a:srcRect/>
            <a:stretch>
              <a:fillRect/>
            </a:stretch>
          </p:blipFill>
          <p:spPr>
            <a:xfrm>
              <a:off x="0" y="8511403"/>
              <a:ext cx="4931912" cy="1711784"/>
            </a:xfrm>
            <a:prstGeom prst="rect">
              <a:avLst/>
            </a:prstGeom>
          </p:spPr>
        </p:pic>
        <p:grpSp>
          <p:nvGrpSpPr>
            <p:cNvPr id="21" name="Group 5"/>
            <p:cNvGrpSpPr/>
            <p:nvPr/>
          </p:nvGrpSpPr>
          <p:grpSpPr>
            <a:xfrm>
              <a:off x="1236415" y="0"/>
              <a:ext cx="8816962" cy="8816962"/>
              <a:chOff x="0" y="0"/>
              <a:chExt cx="6350000" cy="6350000"/>
            </a:xfrm>
          </p:grpSpPr>
          <p:sp>
            <p:nvSpPr>
              <p:cNvPr id="23"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id="22" name="Picture 7"/>
            <p:cNvPicPr>
              <a:picLocks noChangeAspect="1"/>
            </p:cNvPicPr>
            <p:nvPr/>
          </p:nvPicPr>
          <p:blipFill>
            <a:blip r:embed="rId5"/>
            <a:srcRect/>
            <a:stretch>
              <a:fillRect/>
            </a:stretch>
          </p:blipFill>
          <p:spPr>
            <a:xfrm>
              <a:off x="1961621" y="964247"/>
              <a:ext cx="8928296" cy="9157227"/>
            </a:xfrm>
            <a:prstGeom prst="rect">
              <a:avLst/>
            </a:prstGeom>
          </p:spPr>
        </p:pic>
      </p:grpSp>
    </p:spTree>
    <p:extLst>
      <p:ext uri="{BB962C8B-B14F-4D97-AF65-F5344CB8AC3E}">
        <p14:creationId xmlns:p14="http://schemas.microsoft.com/office/powerpoint/2010/main" xmlns="" val="3036332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8458199" y="206277"/>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id="4" name="Group 4"/>
          <p:cNvGrpSpPr/>
          <p:nvPr/>
        </p:nvGrpSpPr>
        <p:grpSpPr>
          <a:xfrm>
            <a:off x="9328760" y="778037"/>
            <a:ext cx="7640027" cy="6727663"/>
            <a:chOff x="0" y="-47625"/>
            <a:chExt cx="10186702" cy="9734523"/>
          </a:xfrm>
        </p:grpSpPr>
        <p:sp>
          <p:nvSpPr>
            <p:cNvPr id="5" name="AutoShape 5"/>
            <p:cNvSpPr/>
            <p:nvPr/>
          </p:nvSpPr>
          <p:spPr>
            <a:xfrm>
              <a:off x="2532" y="1108004"/>
              <a:ext cx="10184170" cy="0"/>
            </a:xfrm>
            <a:prstGeom prst="line">
              <a:avLst/>
            </a:prstGeom>
            <a:ln w="101600" cap="rnd">
              <a:solidFill>
                <a:srgbClr val="F2F3F4"/>
              </a:solidFill>
              <a:prstDash val="solid"/>
              <a:headEnd type="none" w="sm" len="sm"/>
              <a:tailEnd type="none" w="sm" len="sm"/>
            </a:ln>
          </p:spPr>
        </p:sp>
        <p:sp>
          <p:nvSpPr>
            <p:cNvPr id="6" name="AutoShape 6"/>
            <p:cNvSpPr/>
            <p:nvPr/>
          </p:nvSpPr>
          <p:spPr>
            <a:xfrm>
              <a:off x="2532" y="2948093"/>
              <a:ext cx="10184170" cy="0"/>
            </a:xfrm>
            <a:prstGeom prst="line">
              <a:avLst/>
            </a:prstGeom>
            <a:ln w="101600" cap="rnd">
              <a:solidFill>
                <a:srgbClr val="F2F3F4"/>
              </a:solidFill>
              <a:prstDash val="solid"/>
              <a:headEnd type="none" w="sm" len="sm"/>
              <a:tailEnd type="none" w="sm" len="sm"/>
            </a:ln>
          </p:spPr>
        </p:sp>
        <p:sp>
          <p:nvSpPr>
            <p:cNvPr id="7" name="AutoShape 7"/>
            <p:cNvSpPr/>
            <p:nvPr/>
          </p:nvSpPr>
          <p:spPr>
            <a:xfrm>
              <a:off x="2532" y="4788182"/>
              <a:ext cx="10184170" cy="0"/>
            </a:xfrm>
            <a:prstGeom prst="line">
              <a:avLst/>
            </a:prstGeom>
            <a:ln w="101600" cap="rnd">
              <a:solidFill>
                <a:srgbClr val="F2F3F4"/>
              </a:solidFill>
              <a:prstDash val="solid"/>
              <a:headEnd type="none" w="sm" len="sm"/>
              <a:tailEnd type="none" w="sm" len="sm"/>
            </a:ln>
          </p:spPr>
        </p:sp>
        <p:sp>
          <p:nvSpPr>
            <p:cNvPr id="8" name="AutoShape 8"/>
            <p:cNvSpPr/>
            <p:nvPr/>
          </p:nvSpPr>
          <p:spPr>
            <a:xfrm>
              <a:off x="0" y="6628271"/>
              <a:ext cx="10186702" cy="0"/>
            </a:xfrm>
            <a:prstGeom prst="line">
              <a:avLst/>
            </a:prstGeom>
            <a:ln w="101600" cap="rnd">
              <a:solidFill>
                <a:srgbClr val="F2F3F4"/>
              </a:solidFill>
              <a:prstDash val="solid"/>
              <a:headEnd type="none" w="sm" len="sm"/>
              <a:tailEnd type="none" w="sm" len="sm"/>
            </a:ln>
          </p:spPr>
        </p:sp>
        <p:sp>
          <p:nvSpPr>
            <p:cNvPr id="9" name="AutoShape 9"/>
            <p:cNvSpPr/>
            <p:nvPr/>
          </p:nvSpPr>
          <p:spPr>
            <a:xfrm>
              <a:off x="308" y="8468360"/>
              <a:ext cx="10186394" cy="0"/>
            </a:xfrm>
            <a:prstGeom prst="line">
              <a:avLst/>
            </a:prstGeom>
            <a:ln w="101600" cap="rnd">
              <a:solidFill>
                <a:srgbClr val="F2F3F4"/>
              </a:solidFill>
              <a:prstDash val="solid"/>
              <a:headEnd type="none" w="sm" len="sm"/>
              <a:tailEnd type="none" w="sm" len="sm"/>
            </a:ln>
          </p:spPr>
        </p:sp>
        <p:sp>
          <p:nvSpPr>
            <p:cNvPr id="10" name="TextBox 10"/>
            <p:cNvSpPr txBox="1"/>
            <p:nvPr/>
          </p:nvSpPr>
          <p:spPr>
            <a:xfrm>
              <a:off x="2532" y="-47625"/>
              <a:ext cx="9147738" cy="630890"/>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Visual Studio Code (IDE)</a:t>
              </a:r>
              <a:endParaRPr lang="en-US" sz="2400" dirty="0">
                <a:solidFill>
                  <a:srgbClr val="0E2C4B"/>
                </a:solidFill>
                <a:latin typeface="Muli Regular"/>
              </a:endParaRPr>
            </a:p>
          </p:txBody>
        </p:sp>
        <p:sp>
          <p:nvSpPr>
            <p:cNvPr id="11" name="TextBox 11"/>
            <p:cNvSpPr txBox="1"/>
            <p:nvPr/>
          </p:nvSpPr>
          <p:spPr>
            <a:xfrm>
              <a:off x="2532" y="1792464"/>
              <a:ext cx="9147738" cy="630890"/>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Node.js (for react)</a:t>
              </a:r>
              <a:endParaRPr lang="en-US" sz="2400" dirty="0">
                <a:solidFill>
                  <a:srgbClr val="0E2C4B"/>
                </a:solidFill>
                <a:latin typeface="Muli Regular"/>
              </a:endParaRPr>
            </a:p>
          </p:txBody>
        </p:sp>
        <p:sp>
          <p:nvSpPr>
            <p:cNvPr id="12" name="TextBox 12"/>
            <p:cNvSpPr txBox="1"/>
            <p:nvPr/>
          </p:nvSpPr>
          <p:spPr>
            <a:xfrm>
              <a:off x="2532" y="3632553"/>
              <a:ext cx="9147738" cy="630890"/>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Metmask (Wallet)</a:t>
              </a:r>
              <a:endParaRPr lang="en-US" sz="2400" dirty="0">
                <a:solidFill>
                  <a:srgbClr val="0E2C4B"/>
                </a:solidFill>
                <a:latin typeface="Muli Regular"/>
              </a:endParaRPr>
            </a:p>
          </p:txBody>
        </p:sp>
        <p:sp>
          <p:nvSpPr>
            <p:cNvPr id="13" name="TextBox 13"/>
            <p:cNvSpPr txBox="1"/>
            <p:nvPr/>
          </p:nvSpPr>
          <p:spPr>
            <a:xfrm>
              <a:off x="2532" y="5472641"/>
              <a:ext cx="9147738" cy="630890"/>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Ganache (for local transaction amount)</a:t>
              </a:r>
              <a:endParaRPr lang="en-US" sz="2400" dirty="0">
                <a:solidFill>
                  <a:srgbClr val="0E2C4B"/>
                </a:solidFill>
                <a:latin typeface="Muli Regular"/>
              </a:endParaRPr>
            </a:p>
          </p:txBody>
        </p:sp>
        <p:sp>
          <p:nvSpPr>
            <p:cNvPr id="14" name="TextBox 14"/>
            <p:cNvSpPr txBox="1"/>
            <p:nvPr/>
          </p:nvSpPr>
          <p:spPr>
            <a:xfrm>
              <a:off x="2532" y="7312729"/>
              <a:ext cx="9147738" cy="630890"/>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Solidity (for smart contract)</a:t>
              </a:r>
              <a:endParaRPr lang="en-US" sz="2400" dirty="0">
                <a:solidFill>
                  <a:srgbClr val="0E2C4B"/>
                </a:solidFill>
                <a:latin typeface="Muli Regular"/>
              </a:endParaRPr>
            </a:p>
          </p:txBody>
        </p:sp>
        <p:sp>
          <p:nvSpPr>
            <p:cNvPr id="15" name="TextBox 15"/>
            <p:cNvSpPr txBox="1"/>
            <p:nvPr/>
          </p:nvSpPr>
          <p:spPr>
            <a:xfrm>
              <a:off x="2532" y="9152819"/>
              <a:ext cx="9147738" cy="534079"/>
            </a:xfrm>
            <a:prstGeom prst="rect">
              <a:avLst/>
            </a:prstGeom>
          </p:spPr>
          <p:txBody>
            <a:bodyPr lIns="0" tIns="0" rIns="0" bIns="0" rtlCol="0" anchor="t">
              <a:spAutoFit/>
            </a:bodyPr>
            <a:lstStyle/>
            <a:p>
              <a:pPr>
                <a:lnSpc>
                  <a:spcPts val="3359"/>
                </a:lnSpc>
              </a:pPr>
              <a:endParaRPr lang="en-US" sz="2400" dirty="0">
                <a:solidFill>
                  <a:srgbClr val="0E2C4B"/>
                </a:solidFill>
                <a:latin typeface="Muli Regular"/>
              </a:endParaRPr>
            </a:p>
          </p:txBody>
        </p:sp>
      </p:grpSp>
      <p:grpSp>
        <p:nvGrpSpPr>
          <p:cNvPr id="16" name="Group 16"/>
          <p:cNvGrpSpPr/>
          <p:nvPr/>
        </p:nvGrpSpPr>
        <p:grpSpPr>
          <a:xfrm>
            <a:off x="1028700" y="2487248"/>
            <a:ext cx="6173123" cy="2135552"/>
            <a:chOff x="0" y="1650327"/>
            <a:chExt cx="8230830" cy="2847403"/>
          </a:xfrm>
        </p:grpSpPr>
        <p:grpSp>
          <p:nvGrpSpPr>
            <p:cNvPr id="17" name="Group 17"/>
            <p:cNvGrpSpPr/>
            <p:nvPr/>
          </p:nvGrpSpPr>
          <p:grpSpPr>
            <a:xfrm>
              <a:off x="0" y="3397063"/>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19" name="TextBox 19"/>
            <p:cNvSpPr txBox="1"/>
            <p:nvPr/>
          </p:nvSpPr>
          <p:spPr>
            <a:xfrm>
              <a:off x="0" y="1650327"/>
              <a:ext cx="8230830" cy="1436291"/>
            </a:xfrm>
            <a:prstGeom prst="rect">
              <a:avLst/>
            </a:prstGeom>
          </p:spPr>
          <p:txBody>
            <a:bodyPr lIns="0" tIns="0" rIns="0" bIns="0" rtlCol="0" anchor="t">
              <a:spAutoFit/>
            </a:bodyPr>
            <a:lstStyle/>
            <a:p>
              <a:pPr>
                <a:lnSpc>
                  <a:spcPts val="8400"/>
                </a:lnSpc>
              </a:pPr>
              <a:r>
                <a:rPr lang="en-US" sz="7000" dirty="0" smtClean="0">
                  <a:solidFill>
                    <a:srgbClr val="0E2C4B"/>
                  </a:solidFill>
                  <a:latin typeface="Muli Bold Bold"/>
                </a:rPr>
                <a:t>Requirements</a:t>
              </a:r>
              <a:endParaRPr lang="en-US" sz="7000" dirty="0">
                <a:solidFill>
                  <a:srgbClr val="0E2C4B"/>
                </a:solidFill>
                <a:latin typeface="Muli Bold Bold"/>
              </a:endParaRPr>
            </a:p>
          </p:txBody>
        </p:sp>
        <p:sp>
          <p:nvSpPr>
            <p:cNvPr id="20" name="TextBox 20"/>
            <p:cNvSpPr txBox="1"/>
            <p:nvPr/>
          </p:nvSpPr>
          <p:spPr>
            <a:xfrm>
              <a:off x="693230" y="3632366"/>
              <a:ext cx="5587728" cy="554919"/>
            </a:xfrm>
            <a:prstGeom prst="rect">
              <a:avLst/>
            </a:prstGeom>
          </p:spPr>
          <p:txBody>
            <a:bodyPr lIns="0" tIns="0" rIns="0" bIns="0" rtlCol="0" anchor="t">
              <a:spAutoFit/>
            </a:bodyPr>
            <a:lstStyle/>
            <a:p>
              <a:pPr>
                <a:lnSpc>
                  <a:spcPts val="3360"/>
                </a:lnSpc>
              </a:pPr>
              <a:r>
                <a:rPr lang="en-US" sz="2800" dirty="0">
                  <a:solidFill>
                    <a:srgbClr val="FFFFFF"/>
                  </a:solidFill>
                  <a:latin typeface="Muli Regular Bold"/>
                </a:rPr>
                <a:t>Points for discussion</a:t>
              </a:r>
            </a:p>
          </p:txBody>
        </p:sp>
      </p:grpSp>
      <p:sp>
        <p:nvSpPr>
          <p:cNvPr id="21" name="TextBox 21"/>
          <p:cNvSpPr txBox="1"/>
          <p:nvPr/>
        </p:nvSpPr>
        <p:spPr>
          <a:xfrm>
            <a:off x="1028700" y="7993803"/>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2" name="Picture 22"/>
          <p:cNvPicPr>
            <a:picLocks noChangeAspect="1"/>
          </p:cNvPicPr>
          <p:nvPr/>
        </p:nvPicPr>
        <p:blipFill>
          <a:blip r:embed="rId2" cstate="print"/>
          <a:srcRect r="4223"/>
          <a:stretch>
            <a:fillRect/>
          </a:stretch>
        </p:blipFill>
        <p:spPr>
          <a:xfrm>
            <a:off x="14249252" y="8496300"/>
            <a:ext cx="3257988" cy="1126803"/>
          </a:xfrm>
          <a:prstGeom prst="rect">
            <a:avLst/>
          </a:prstGeom>
        </p:spPr>
      </p:pic>
      <p:sp>
        <p:nvSpPr>
          <p:cNvPr id="23" name="TextBox 14"/>
          <p:cNvSpPr txBox="1"/>
          <p:nvPr/>
        </p:nvSpPr>
        <p:spPr>
          <a:xfrm>
            <a:off x="9372600" y="7027717"/>
            <a:ext cx="6860804" cy="436017"/>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React (for client side)</a:t>
            </a:r>
            <a:endParaRPr lang="en-US" sz="2400" dirty="0">
              <a:solidFill>
                <a:srgbClr val="0E2C4B"/>
              </a:solidFill>
              <a:latin typeface="Muli Regular"/>
            </a:endParaRPr>
          </a:p>
        </p:txBody>
      </p:sp>
    </p:spTree>
    <p:extLst>
      <p:ext uri="{BB962C8B-B14F-4D97-AF65-F5344CB8AC3E}">
        <p14:creationId xmlns:p14="http://schemas.microsoft.com/office/powerpoint/2010/main" xmlns="" val="19607575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3" name="TextBox 3"/>
          <p:cNvSpPr txBox="1"/>
          <p:nvPr/>
        </p:nvSpPr>
        <p:spPr>
          <a:xfrm>
            <a:off x="1400974" y="2598614"/>
            <a:ext cx="4247351" cy="1077218"/>
          </a:xfrm>
          <a:prstGeom prst="rect">
            <a:avLst/>
          </a:prstGeom>
        </p:spPr>
        <p:txBody>
          <a:bodyPr wrap="square" lIns="0" tIns="0" rIns="0" bIns="0" rtlCol="0" anchor="t">
            <a:spAutoFit/>
          </a:bodyPr>
          <a:lstStyle/>
          <a:p>
            <a:pPr>
              <a:lnSpc>
                <a:spcPts val="8400"/>
              </a:lnSpc>
            </a:pPr>
            <a:r>
              <a:rPr lang="en-US" sz="7000" dirty="0" smtClean="0">
                <a:solidFill>
                  <a:srgbClr val="0E2C4B"/>
                </a:solidFill>
                <a:latin typeface="Muli Bold Bold"/>
              </a:rPr>
              <a:t>VS Code</a:t>
            </a:r>
            <a:endParaRPr lang="en-US" sz="7000" dirty="0">
              <a:solidFill>
                <a:srgbClr val="0E2C4B"/>
              </a:solidFill>
              <a:latin typeface="Muli Bold Bold"/>
            </a:endParaRPr>
          </a:p>
        </p:txBody>
      </p:sp>
      <p:grpSp>
        <p:nvGrpSpPr>
          <p:cNvPr id="7" name="Group 7"/>
          <p:cNvGrpSpPr/>
          <p:nvPr/>
        </p:nvGrpSpPr>
        <p:grpSpPr>
          <a:xfrm>
            <a:off x="8449948" y="147997"/>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sp>
        <p:nvSpPr>
          <p:cNvPr id="22" name="TextBox 22"/>
          <p:cNvSpPr txBox="1"/>
          <p:nvPr/>
        </p:nvSpPr>
        <p:spPr>
          <a:xfrm>
            <a:off x="102870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3" name="Picture 23"/>
          <p:cNvPicPr>
            <a:picLocks noChangeAspect="1"/>
          </p:cNvPicPr>
          <p:nvPr/>
        </p:nvPicPr>
        <p:blipFill>
          <a:blip r:embed="rId2" cstate="print"/>
          <a:srcRect r="4223"/>
          <a:stretch>
            <a:fillRect/>
          </a:stretch>
        </p:blipFill>
        <p:spPr>
          <a:xfrm>
            <a:off x="1028700" y="465299"/>
            <a:ext cx="3257988" cy="1126803"/>
          </a:xfrm>
          <a:prstGeom prst="rect">
            <a:avLst/>
          </a:prstGeom>
        </p:spPr>
      </p:pic>
      <p:sp>
        <p:nvSpPr>
          <p:cNvPr id="24" name="TextBox 23"/>
          <p:cNvSpPr txBox="1"/>
          <p:nvPr/>
        </p:nvSpPr>
        <p:spPr>
          <a:xfrm>
            <a:off x="9059175" y="2100353"/>
            <a:ext cx="8305800" cy="5909310"/>
          </a:xfrm>
          <a:prstGeom prst="rect">
            <a:avLst/>
          </a:prstGeom>
          <a:noFill/>
        </p:spPr>
        <p:txBody>
          <a:bodyPr wrap="square" rtlCol="0">
            <a:spAutoFit/>
          </a:bodyPr>
          <a:lstStyle/>
          <a:p>
            <a:pPr>
              <a:lnSpc>
                <a:spcPct val="150000"/>
              </a:lnSpc>
            </a:pPr>
            <a:r>
              <a:rPr lang="en-US" sz="2800" dirty="0"/>
              <a:t>Visual Studio Code is </a:t>
            </a:r>
            <a:r>
              <a:rPr lang="en-US" sz="2800" b="1" dirty="0"/>
              <a:t>a code editor redefined and optimized for</a:t>
            </a:r>
            <a:r>
              <a:rPr lang="en-US" sz="2800" dirty="0"/>
              <a:t> building and debugging modern web and cloud applications.</a:t>
            </a:r>
          </a:p>
          <a:p>
            <a:pPr>
              <a:lnSpc>
                <a:spcPct val="150000"/>
              </a:lnSpc>
            </a:pPr>
            <a:endParaRPr lang="en-US" sz="2400" dirty="0"/>
          </a:p>
          <a:p>
            <a:pPr marL="342900" indent="-342900">
              <a:lnSpc>
                <a:spcPct val="150000"/>
              </a:lnSpc>
              <a:buFont typeface="Arial" panose="020B0604020202020204" pitchFamily="34" charset="0"/>
              <a:buChar char="•"/>
            </a:pPr>
            <a:r>
              <a:rPr lang="en-US" sz="2400" dirty="0" smtClean="0"/>
              <a:t>Download </a:t>
            </a:r>
            <a:r>
              <a:rPr lang="en-US" sz="2400" dirty="0"/>
              <a:t>the </a:t>
            </a:r>
            <a:r>
              <a:rPr lang="en-US" sz="2400" dirty="0">
                <a:hlinkClick r:id="rId3"/>
              </a:rPr>
              <a:t>Visual Studio Code installer</a:t>
            </a:r>
            <a:r>
              <a:rPr lang="en-US" sz="2400" dirty="0"/>
              <a:t> for </a:t>
            </a:r>
            <a:r>
              <a:rPr lang="en-US" sz="2400" dirty="0" smtClean="0"/>
              <a:t>Windows</a:t>
            </a:r>
          </a:p>
          <a:p>
            <a:pPr marL="342900" indent="-342900">
              <a:lnSpc>
                <a:spcPct val="150000"/>
              </a:lnSpc>
              <a:buFont typeface="Arial" panose="020B0604020202020204" pitchFamily="34" charset="0"/>
              <a:buChar char="•"/>
            </a:pPr>
            <a:r>
              <a:rPr lang="en-US" sz="2400" dirty="0"/>
              <a:t>Once it is downloaded, run the installer (</a:t>
            </a:r>
            <a:r>
              <a:rPr lang="en-US" sz="2400" dirty="0" err="1"/>
              <a:t>VSCodeUserSetup</a:t>
            </a:r>
            <a:r>
              <a:rPr lang="en-US" sz="2400" dirty="0"/>
              <a:t>-{version}.exe). This will only take a minute.</a:t>
            </a:r>
          </a:p>
          <a:p>
            <a:pPr marL="342900" indent="-342900">
              <a:lnSpc>
                <a:spcPct val="150000"/>
              </a:lnSpc>
              <a:buFont typeface="Arial" panose="020B0604020202020204" pitchFamily="34" charset="0"/>
              <a:buChar char="•"/>
            </a:pPr>
            <a:r>
              <a:rPr lang="en-US" sz="2400" dirty="0"/>
              <a:t>By default, VS Code is installed </a:t>
            </a:r>
            <a:r>
              <a:rPr lang="en-US" sz="2400" dirty="0" smtClean="0"/>
              <a:t>under </a:t>
            </a:r>
            <a:r>
              <a:rPr lang="en-IN" sz="2400" dirty="0"/>
              <a:t>C:\Users\{Username}\AppData\Local\Programs\Microsoft VS Code</a:t>
            </a:r>
            <a:endParaRPr lang="en-US" sz="2400" dirty="0">
              <a:latin typeface="Muli Regular" panose="020B060402020202020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09600" y="3775587"/>
            <a:ext cx="8720548" cy="3992540"/>
          </a:xfrm>
          <a:prstGeom prst="rect">
            <a:avLst/>
          </a:prstGeom>
        </p:spPr>
      </p:pic>
    </p:spTree>
    <p:extLst>
      <p:ext uri="{BB962C8B-B14F-4D97-AF65-F5344CB8AC3E}">
        <p14:creationId xmlns:p14="http://schemas.microsoft.com/office/powerpoint/2010/main" xmlns="" val="2446306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3" name="TextBox 3"/>
          <p:cNvSpPr txBox="1"/>
          <p:nvPr/>
        </p:nvSpPr>
        <p:spPr>
          <a:xfrm>
            <a:off x="1400974" y="2415356"/>
            <a:ext cx="4247351" cy="1077218"/>
          </a:xfrm>
          <a:prstGeom prst="rect">
            <a:avLst/>
          </a:prstGeom>
        </p:spPr>
        <p:txBody>
          <a:bodyPr wrap="square" lIns="0" tIns="0" rIns="0" bIns="0" rtlCol="0" anchor="t">
            <a:spAutoFit/>
          </a:bodyPr>
          <a:lstStyle/>
          <a:p>
            <a:pPr>
              <a:lnSpc>
                <a:spcPts val="8400"/>
              </a:lnSpc>
            </a:pPr>
            <a:r>
              <a:rPr lang="en-US" sz="7000" dirty="0" smtClean="0">
                <a:solidFill>
                  <a:srgbClr val="0E2C4B"/>
                </a:solidFill>
                <a:latin typeface="Muli Bold Bold"/>
              </a:rPr>
              <a:t>Node.js</a:t>
            </a:r>
            <a:endParaRPr lang="en-US" sz="7000" dirty="0">
              <a:solidFill>
                <a:srgbClr val="0E2C4B"/>
              </a:solidFill>
              <a:latin typeface="Muli Bold Bold"/>
            </a:endParaRPr>
          </a:p>
        </p:txBody>
      </p:sp>
      <p:grpSp>
        <p:nvGrpSpPr>
          <p:cNvPr id="7" name="Group 7"/>
          <p:cNvGrpSpPr/>
          <p:nvPr/>
        </p:nvGrpSpPr>
        <p:grpSpPr>
          <a:xfrm>
            <a:off x="8449948" y="147997"/>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sp>
        <p:nvSpPr>
          <p:cNvPr id="22" name="TextBox 22"/>
          <p:cNvSpPr txBox="1"/>
          <p:nvPr/>
        </p:nvSpPr>
        <p:spPr>
          <a:xfrm>
            <a:off x="102870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3" name="Picture 23"/>
          <p:cNvPicPr>
            <a:picLocks noChangeAspect="1"/>
          </p:cNvPicPr>
          <p:nvPr/>
        </p:nvPicPr>
        <p:blipFill>
          <a:blip r:embed="rId2" cstate="print"/>
          <a:srcRect r="4223"/>
          <a:stretch>
            <a:fillRect/>
          </a:stretch>
        </p:blipFill>
        <p:spPr>
          <a:xfrm>
            <a:off x="1028700" y="465299"/>
            <a:ext cx="3257988" cy="1126803"/>
          </a:xfrm>
          <a:prstGeom prst="rect">
            <a:avLst/>
          </a:prstGeom>
        </p:spPr>
      </p:pic>
      <p:sp>
        <p:nvSpPr>
          <p:cNvPr id="24" name="TextBox 23"/>
          <p:cNvSpPr txBox="1"/>
          <p:nvPr/>
        </p:nvSpPr>
        <p:spPr>
          <a:xfrm>
            <a:off x="9073923" y="1592102"/>
            <a:ext cx="8305800" cy="7478970"/>
          </a:xfrm>
          <a:prstGeom prst="rect">
            <a:avLst/>
          </a:prstGeom>
          <a:noFill/>
        </p:spPr>
        <p:txBody>
          <a:bodyPr wrap="square" rtlCol="0">
            <a:spAutoFit/>
          </a:bodyPr>
          <a:lstStyle/>
          <a:p>
            <a:pPr>
              <a:lnSpc>
                <a:spcPct val="150000"/>
              </a:lnSpc>
            </a:pPr>
            <a:r>
              <a:rPr lang="en-US" sz="2800" dirty="0"/>
              <a:t>Node.js </a:t>
            </a:r>
            <a:r>
              <a:rPr lang="en-US" sz="2800" b="1" dirty="0"/>
              <a:t>is an open source server environment</a:t>
            </a:r>
            <a:r>
              <a:rPr lang="en-US" sz="2800" dirty="0"/>
              <a:t>; Node.js is free ; Node.js can generate dynamic page content</a:t>
            </a:r>
            <a:r>
              <a:rPr lang="en-US" sz="2800" dirty="0" smtClean="0"/>
              <a:t>;</a:t>
            </a:r>
          </a:p>
          <a:p>
            <a:pPr>
              <a:lnSpc>
                <a:spcPct val="150000"/>
              </a:lnSpc>
            </a:pPr>
            <a:endParaRPr lang="en-US" sz="2400" dirty="0"/>
          </a:p>
          <a:p>
            <a:pPr marL="342900" indent="-342900">
              <a:lnSpc>
                <a:spcPct val="150000"/>
              </a:lnSpc>
              <a:buFont typeface="Arial" panose="020B0604020202020204" pitchFamily="34" charset="0"/>
              <a:buChar char="•"/>
            </a:pPr>
            <a:r>
              <a:rPr lang="en-US" sz="2400" dirty="0"/>
              <a:t>Download the </a:t>
            </a:r>
            <a:r>
              <a:rPr lang="en-US" sz="2400" b="1" dirty="0"/>
              <a:t>Windows Installer</a:t>
            </a:r>
            <a:r>
              <a:rPr lang="en-US" sz="2400" dirty="0"/>
              <a:t> from </a:t>
            </a:r>
            <a:r>
              <a:rPr lang="en-US" sz="2400" b="1" u="sng" dirty="0" err="1">
                <a:hlinkClick r:id="rId3" tooltip="NodeJs official website"/>
              </a:rPr>
              <a:t>NodeJs</a:t>
            </a:r>
            <a:r>
              <a:rPr lang="en-US" sz="2400" b="1" u="sng" dirty="0">
                <a:hlinkClick r:id="rId3" tooltip="NodeJs official website"/>
              </a:rPr>
              <a:t> official website</a:t>
            </a:r>
            <a:r>
              <a:rPr lang="en-US" sz="2400" dirty="0"/>
              <a:t>. Make sure you have downloaded the latest version of </a:t>
            </a:r>
            <a:r>
              <a:rPr lang="en-US" sz="2400" dirty="0" err="1"/>
              <a:t>NodeJs</a:t>
            </a:r>
            <a:r>
              <a:rPr lang="en-US" sz="2400" dirty="0"/>
              <a:t>. It includes the NPM package manager</a:t>
            </a:r>
            <a:r>
              <a:rPr lang="en-US" sz="2400" dirty="0" smtClean="0"/>
              <a:t>.</a:t>
            </a:r>
          </a:p>
          <a:p>
            <a:pPr marL="342900" indent="-342900">
              <a:lnSpc>
                <a:spcPct val="150000"/>
              </a:lnSpc>
              <a:buFont typeface="Arial" panose="020B0604020202020204" pitchFamily="34" charset="0"/>
              <a:buChar char="•"/>
            </a:pPr>
            <a:r>
              <a:rPr lang="en-US" sz="2400" dirty="0"/>
              <a:t>double-click to install .</a:t>
            </a:r>
            <a:r>
              <a:rPr lang="en-US" sz="2400" dirty="0" err="1"/>
              <a:t>msi</a:t>
            </a:r>
            <a:r>
              <a:rPr lang="en-US" sz="2400" dirty="0"/>
              <a:t> binary files to initiate the installation process. Then give access to run the </a:t>
            </a:r>
            <a:r>
              <a:rPr lang="en-US" sz="2400" dirty="0" smtClean="0"/>
              <a:t>application.</a:t>
            </a:r>
          </a:p>
          <a:p>
            <a:pPr marL="342900" indent="-342900">
              <a:lnSpc>
                <a:spcPct val="150000"/>
              </a:lnSpc>
              <a:buFont typeface="Arial" panose="020B0604020202020204" pitchFamily="34" charset="0"/>
              <a:buChar char="•"/>
            </a:pPr>
            <a:r>
              <a:rPr lang="en-US" sz="2400" dirty="0"/>
              <a:t>By clicking on the Next button, you will get a custom page setup on the screen. Make sure you choose </a:t>
            </a:r>
            <a:r>
              <a:rPr lang="en-US" sz="2400" b="1" dirty="0" err="1"/>
              <a:t>npm</a:t>
            </a:r>
            <a:r>
              <a:rPr lang="en-US" sz="2400" b="1" dirty="0"/>
              <a:t> package manager</a:t>
            </a:r>
            <a:r>
              <a:rPr lang="en-US" sz="2400" dirty="0"/>
              <a:t> , not the default of </a:t>
            </a:r>
            <a:r>
              <a:rPr lang="en-US" sz="2400" b="1" dirty="0"/>
              <a:t>Node.js runtime</a:t>
            </a:r>
            <a:r>
              <a:rPr lang="en-US" sz="2400" dirty="0"/>
              <a:t> . This way, we can install Node and NPM simultaneously.</a:t>
            </a:r>
          </a:p>
          <a:p>
            <a:pPr>
              <a:lnSpc>
                <a:spcPct val="150000"/>
              </a:lnSpc>
            </a:pPr>
            <a:endParaRPr lang="en-US" sz="2400" dirty="0">
              <a:latin typeface="Muli Regular" panose="020B060402020202020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519083" y="3238500"/>
            <a:ext cx="4738469" cy="4738469"/>
          </a:xfrm>
          <a:prstGeom prst="rect">
            <a:avLst/>
          </a:prstGeom>
        </p:spPr>
      </p:pic>
    </p:spTree>
    <p:extLst>
      <p:ext uri="{BB962C8B-B14F-4D97-AF65-F5344CB8AC3E}">
        <p14:creationId xmlns:p14="http://schemas.microsoft.com/office/powerpoint/2010/main" xmlns="" val="2971673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3" name="TextBox 3"/>
          <p:cNvSpPr txBox="1"/>
          <p:nvPr/>
        </p:nvSpPr>
        <p:spPr>
          <a:xfrm>
            <a:off x="1597113" y="2415356"/>
            <a:ext cx="6295226" cy="1077218"/>
          </a:xfrm>
          <a:prstGeom prst="rect">
            <a:avLst/>
          </a:prstGeom>
        </p:spPr>
        <p:txBody>
          <a:bodyPr wrap="square" lIns="0" tIns="0" rIns="0" bIns="0" rtlCol="0" anchor="t">
            <a:spAutoFit/>
          </a:bodyPr>
          <a:lstStyle/>
          <a:p>
            <a:pPr>
              <a:lnSpc>
                <a:spcPts val="8400"/>
              </a:lnSpc>
            </a:pPr>
            <a:r>
              <a:rPr lang="en-US" sz="7000" dirty="0" err="1" smtClean="0">
                <a:solidFill>
                  <a:srgbClr val="0E2C4B"/>
                </a:solidFill>
                <a:latin typeface="Muli Bold Bold"/>
              </a:rPr>
              <a:t>Metamask</a:t>
            </a:r>
            <a:endParaRPr lang="en-US" sz="7000" dirty="0">
              <a:solidFill>
                <a:srgbClr val="0E2C4B"/>
              </a:solidFill>
              <a:latin typeface="Muli Bold Bold"/>
            </a:endParaRPr>
          </a:p>
        </p:txBody>
      </p:sp>
      <p:grpSp>
        <p:nvGrpSpPr>
          <p:cNvPr id="7" name="Group 7"/>
          <p:cNvGrpSpPr/>
          <p:nvPr/>
        </p:nvGrpSpPr>
        <p:grpSpPr>
          <a:xfrm>
            <a:off x="8449948" y="147997"/>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sp>
        <p:nvSpPr>
          <p:cNvPr id="22" name="TextBox 22"/>
          <p:cNvSpPr txBox="1"/>
          <p:nvPr/>
        </p:nvSpPr>
        <p:spPr>
          <a:xfrm>
            <a:off x="102870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3" name="Picture 23"/>
          <p:cNvPicPr>
            <a:picLocks noChangeAspect="1"/>
          </p:cNvPicPr>
          <p:nvPr/>
        </p:nvPicPr>
        <p:blipFill>
          <a:blip r:embed="rId2" cstate="print"/>
          <a:srcRect r="4223"/>
          <a:stretch>
            <a:fillRect/>
          </a:stretch>
        </p:blipFill>
        <p:spPr>
          <a:xfrm>
            <a:off x="1028700" y="465299"/>
            <a:ext cx="3257988" cy="1126803"/>
          </a:xfrm>
          <a:prstGeom prst="rect">
            <a:avLst/>
          </a:prstGeom>
        </p:spPr>
      </p:pic>
      <p:sp>
        <p:nvSpPr>
          <p:cNvPr id="24" name="TextBox 23"/>
          <p:cNvSpPr txBox="1"/>
          <p:nvPr/>
        </p:nvSpPr>
        <p:spPr>
          <a:xfrm>
            <a:off x="9059175" y="449827"/>
            <a:ext cx="8305800" cy="9140964"/>
          </a:xfrm>
          <a:prstGeom prst="rect">
            <a:avLst/>
          </a:prstGeom>
          <a:noFill/>
        </p:spPr>
        <p:txBody>
          <a:bodyPr wrap="square" rtlCol="0">
            <a:spAutoFit/>
          </a:bodyPr>
          <a:lstStyle/>
          <a:p>
            <a:pPr>
              <a:lnSpc>
                <a:spcPct val="150000"/>
              </a:lnSpc>
            </a:pPr>
            <a:r>
              <a:rPr lang="en-US" sz="2800" dirty="0"/>
              <a:t>Let’s walk through the steps to install it on Google </a:t>
            </a:r>
            <a:r>
              <a:rPr lang="en-US" sz="2800" dirty="0" smtClean="0"/>
              <a:t>Chrome.</a:t>
            </a:r>
          </a:p>
          <a:p>
            <a:pPr marL="342900" indent="-342900">
              <a:lnSpc>
                <a:spcPct val="150000"/>
              </a:lnSpc>
              <a:buFont typeface="Arial" panose="020B0604020202020204" pitchFamily="34" charset="0"/>
              <a:buChar char="•"/>
            </a:pPr>
            <a:r>
              <a:rPr lang="en-US" sz="2400" b="1" dirty="0"/>
              <a:t>Step 1</a:t>
            </a:r>
            <a:r>
              <a:rPr lang="en-US" sz="2400" dirty="0"/>
              <a:t>: Go to </a:t>
            </a:r>
            <a:r>
              <a:rPr lang="en-US" sz="2400" u="sng" dirty="0">
                <a:hlinkClick r:id="rId3"/>
              </a:rPr>
              <a:t>Chrome Web Store Extensions Section</a:t>
            </a:r>
            <a:r>
              <a:rPr lang="en-US" sz="2400" dirty="0" smtClean="0"/>
              <a:t>.</a:t>
            </a:r>
          </a:p>
          <a:p>
            <a:pPr marL="342900" indent="-342900">
              <a:lnSpc>
                <a:spcPct val="150000"/>
              </a:lnSpc>
              <a:buFont typeface="Arial" panose="020B0604020202020204" pitchFamily="34" charset="0"/>
              <a:buChar char="•"/>
            </a:pPr>
            <a:r>
              <a:rPr lang="en-IN" sz="2400" b="1" dirty="0"/>
              <a:t>Step 2</a:t>
            </a:r>
            <a:r>
              <a:rPr lang="en-IN" sz="2400" dirty="0"/>
              <a:t>: Search </a:t>
            </a:r>
            <a:r>
              <a:rPr lang="en-IN" sz="2400" i="1" dirty="0" err="1"/>
              <a:t>MetaMask</a:t>
            </a:r>
            <a:r>
              <a:rPr lang="en-IN" sz="2400" i="1" dirty="0" smtClean="0"/>
              <a:t>.</a:t>
            </a:r>
          </a:p>
          <a:p>
            <a:pPr marL="342900" indent="-342900">
              <a:lnSpc>
                <a:spcPct val="150000"/>
              </a:lnSpc>
              <a:buFont typeface="Arial" panose="020B0604020202020204" pitchFamily="34" charset="0"/>
              <a:buChar char="•"/>
            </a:pPr>
            <a:r>
              <a:rPr lang="en-US" sz="2400" b="1" dirty="0"/>
              <a:t>Step 3</a:t>
            </a:r>
            <a:r>
              <a:rPr lang="en-US" sz="2400" dirty="0"/>
              <a:t>: Check the number of downloads to make sure that the legitimate </a:t>
            </a:r>
            <a:r>
              <a:rPr lang="en-US" sz="2400" dirty="0" err="1"/>
              <a:t>MetaMask</a:t>
            </a:r>
            <a:r>
              <a:rPr lang="en-US" sz="2400" dirty="0"/>
              <a:t> is being installed, as hackers might try to make clones of it</a:t>
            </a:r>
            <a:r>
              <a:rPr lang="en-US" sz="2400" dirty="0" smtClean="0"/>
              <a:t>.</a:t>
            </a:r>
          </a:p>
          <a:p>
            <a:pPr marL="342900" indent="-342900" fontAlgn="base">
              <a:buFont typeface="Arial" panose="020B0604020202020204" pitchFamily="34" charset="0"/>
              <a:buChar char="•"/>
            </a:pPr>
            <a:r>
              <a:rPr lang="en-US" sz="2400" b="1" dirty="0"/>
              <a:t>Step 4</a:t>
            </a:r>
            <a:r>
              <a:rPr lang="en-US" sz="2400" dirty="0"/>
              <a:t>: Click the </a:t>
            </a:r>
            <a:r>
              <a:rPr lang="en-US" sz="2400" i="1" dirty="0"/>
              <a:t>Add to Chrome </a:t>
            </a:r>
            <a:r>
              <a:rPr lang="en-US" sz="2400" dirty="0"/>
              <a:t>button.</a:t>
            </a:r>
          </a:p>
          <a:p>
            <a:pPr marL="342900" indent="-342900" fontAlgn="base">
              <a:buFont typeface="Arial" panose="020B0604020202020204" pitchFamily="34" charset="0"/>
              <a:buChar char="•"/>
            </a:pPr>
            <a:r>
              <a:rPr lang="en-US" sz="2400" b="1" dirty="0"/>
              <a:t>Step 5</a:t>
            </a:r>
            <a:r>
              <a:rPr lang="en-US" sz="2400" dirty="0"/>
              <a:t>: Once installation is complete this page will be displayed. Click on the </a:t>
            </a:r>
            <a:r>
              <a:rPr lang="en-US" sz="2400" i="1" dirty="0"/>
              <a:t>Get Started</a:t>
            </a:r>
            <a:r>
              <a:rPr lang="en-US" sz="2400" dirty="0"/>
              <a:t> button.</a:t>
            </a:r>
          </a:p>
          <a:p>
            <a:pPr marL="342900" indent="-342900">
              <a:lnSpc>
                <a:spcPct val="150000"/>
              </a:lnSpc>
              <a:buFont typeface="Arial" panose="020B0604020202020204" pitchFamily="34" charset="0"/>
              <a:buChar char="•"/>
            </a:pPr>
            <a:r>
              <a:rPr lang="en-US" sz="2400" b="1" dirty="0"/>
              <a:t>Step 6</a:t>
            </a:r>
            <a:r>
              <a:rPr lang="en-US" sz="2400" dirty="0"/>
              <a:t>: This is the first time creating a wallet, so click the </a:t>
            </a:r>
            <a:r>
              <a:rPr lang="en-US" sz="2400" i="1" dirty="0"/>
              <a:t>Create a Wallet</a:t>
            </a:r>
            <a:r>
              <a:rPr lang="en-US" sz="2400" dirty="0"/>
              <a:t> button. If there is already a wallet then import the already created using the </a:t>
            </a:r>
            <a:r>
              <a:rPr lang="en-US" sz="2400" i="1" dirty="0"/>
              <a:t>Import Wallet</a:t>
            </a:r>
            <a:r>
              <a:rPr lang="en-US" sz="2400" dirty="0"/>
              <a:t> button</a:t>
            </a:r>
            <a:r>
              <a:rPr lang="en-US" sz="2400" dirty="0" smtClean="0"/>
              <a:t>.</a:t>
            </a:r>
          </a:p>
          <a:p>
            <a:pPr marL="342900" indent="-342900">
              <a:lnSpc>
                <a:spcPct val="150000"/>
              </a:lnSpc>
              <a:buFont typeface="Arial" panose="020B0604020202020204" pitchFamily="34" charset="0"/>
              <a:buChar char="•"/>
            </a:pPr>
            <a:r>
              <a:rPr lang="en-US" sz="2400" dirty="0"/>
              <a:t> </a:t>
            </a:r>
            <a:r>
              <a:rPr lang="en-US" sz="2400" b="1" dirty="0"/>
              <a:t>Step 7</a:t>
            </a:r>
            <a:r>
              <a:rPr lang="en-US" sz="2400" dirty="0"/>
              <a:t>: Click </a:t>
            </a:r>
            <a:r>
              <a:rPr lang="en-US" sz="2400" i="1" dirty="0"/>
              <a:t>I Agree</a:t>
            </a:r>
            <a:r>
              <a:rPr lang="en-US" sz="2400" dirty="0"/>
              <a:t> button to allow data to be collected to help improve </a:t>
            </a:r>
            <a:r>
              <a:rPr lang="en-US" sz="2400" dirty="0" err="1"/>
              <a:t>MetaMask</a:t>
            </a:r>
            <a:r>
              <a:rPr lang="en-US" sz="2400" dirty="0"/>
              <a:t> or else click the </a:t>
            </a:r>
            <a:r>
              <a:rPr lang="en-US" sz="2400" i="1" dirty="0"/>
              <a:t>No Thanks</a:t>
            </a:r>
            <a:r>
              <a:rPr lang="en-US" sz="2400" dirty="0"/>
              <a:t> button. The wallet can still be created even if the user will click on the </a:t>
            </a:r>
            <a:r>
              <a:rPr lang="en-US" sz="2400" i="1" dirty="0"/>
              <a:t>No Thanks</a:t>
            </a:r>
            <a:r>
              <a:rPr lang="en-US" sz="2400" dirty="0"/>
              <a:t> button.</a:t>
            </a:r>
            <a:endParaRPr lang="en-US" sz="2400" dirty="0" smtClean="0"/>
          </a:p>
        </p:txBody>
      </p:sp>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33400" y="3511009"/>
            <a:ext cx="8839200" cy="4419600"/>
          </a:xfrm>
          <a:prstGeom prst="rect">
            <a:avLst/>
          </a:prstGeom>
        </p:spPr>
      </p:pic>
    </p:spTree>
    <p:extLst>
      <p:ext uri="{BB962C8B-B14F-4D97-AF65-F5344CB8AC3E}">
        <p14:creationId xmlns:p14="http://schemas.microsoft.com/office/powerpoint/2010/main" xmlns="" val="12552362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3" name="TextBox 3"/>
          <p:cNvSpPr txBox="1"/>
          <p:nvPr/>
        </p:nvSpPr>
        <p:spPr>
          <a:xfrm>
            <a:off x="1597113" y="2415356"/>
            <a:ext cx="6295226" cy="1077218"/>
          </a:xfrm>
          <a:prstGeom prst="rect">
            <a:avLst/>
          </a:prstGeom>
        </p:spPr>
        <p:txBody>
          <a:bodyPr wrap="square" lIns="0" tIns="0" rIns="0" bIns="0" rtlCol="0" anchor="t">
            <a:spAutoFit/>
          </a:bodyPr>
          <a:lstStyle/>
          <a:p>
            <a:pPr>
              <a:lnSpc>
                <a:spcPts val="8400"/>
              </a:lnSpc>
            </a:pPr>
            <a:r>
              <a:rPr lang="en-US" sz="7000" dirty="0" err="1" smtClean="0">
                <a:solidFill>
                  <a:srgbClr val="0E2C4B"/>
                </a:solidFill>
                <a:latin typeface="Muli Bold Bold"/>
              </a:rPr>
              <a:t>Metamask</a:t>
            </a:r>
            <a:endParaRPr lang="en-US" sz="7000" dirty="0">
              <a:solidFill>
                <a:srgbClr val="0E2C4B"/>
              </a:solidFill>
              <a:latin typeface="Muli Bold Bold"/>
            </a:endParaRPr>
          </a:p>
        </p:txBody>
      </p:sp>
      <p:grpSp>
        <p:nvGrpSpPr>
          <p:cNvPr id="7" name="Group 7"/>
          <p:cNvGrpSpPr/>
          <p:nvPr/>
        </p:nvGrpSpPr>
        <p:grpSpPr>
          <a:xfrm>
            <a:off x="8449948" y="147997"/>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sp>
        <p:nvSpPr>
          <p:cNvPr id="22" name="TextBox 22"/>
          <p:cNvSpPr txBox="1"/>
          <p:nvPr/>
        </p:nvSpPr>
        <p:spPr>
          <a:xfrm>
            <a:off x="102870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3" name="Picture 23"/>
          <p:cNvPicPr>
            <a:picLocks noChangeAspect="1"/>
          </p:cNvPicPr>
          <p:nvPr/>
        </p:nvPicPr>
        <p:blipFill>
          <a:blip r:embed="rId2" cstate="print"/>
          <a:srcRect r="4223"/>
          <a:stretch>
            <a:fillRect/>
          </a:stretch>
        </p:blipFill>
        <p:spPr>
          <a:xfrm>
            <a:off x="1028700" y="465299"/>
            <a:ext cx="3257988" cy="1126803"/>
          </a:xfrm>
          <a:prstGeom prst="rect">
            <a:avLst/>
          </a:prstGeom>
        </p:spPr>
      </p:pic>
      <p:sp>
        <p:nvSpPr>
          <p:cNvPr id="24" name="TextBox 23"/>
          <p:cNvSpPr txBox="1"/>
          <p:nvPr/>
        </p:nvSpPr>
        <p:spPr>
          <a:xfrm>
            <a:off x="9059175" y="449827"/>
            <a:ext cx="8305800" cy="8586966"/>
          </a:xfrm>
          <a:prstGeom prst="rect">
            <a:avLst/>
          </a:prstGeom>
          <a:noFill/>
        </p:spPr>
        <p:txBody>
          <a:bodyPr wrap="square" rtlCol="0">
            <a:spAutoFit/>
          </a:bodyPr>
          <a:lstStyle/>
          <a:p>
            <a:pPr marL="342900" indent="-342900">
              <a:buFont typeface="Arial" panose="020B0604020202020204" pitchFamily="34" charset="0"/>
              <a:buChar char="•"/>
            </a:pPr>
            <a:r>
              <a:rPr lang="en-US" sz="2400" b="1" dirty="0"/>
              <a:t>Step 8</a:t>
            </a:r>
            <a:r>
              <a:rPr lang="en-US" sz="2400" dirty="0"/>
              <a:t>: Create a password for your wallet. This password is to be entered every time the browser is launched and wants to use </a:t>
            </a:r>
            <a:r>
              <a:rPr lang="en-US" sz="2400" dirty="0" err="1"/>
              <a:t>MetaMask</a:t>
            </a:r>
            <a:r>
              <a:rPr lang="en-US" sz="2400" dirty="0"/>
              <a:t>. A new password needs to be created if chrome is uninstalled or if there is a switching of browsers. In that case, go through the </a:t>
            </a:r>
            <a:r>
              <a:rPr lang="en-US" sz="2400" i="1" dirty="0"/>
              <a:t>Import Wallet</a:t>
            </a:r>
            <a:r>
              <a:rPr lang="en-US" sz="2400" dirty="0"/>
              <a:t> button. This is because </a:t>
            </a:r>
            <a:r>
              <a:rPr lang="en-US" sz="2400" dirty="0" err="1"/>
              <a:t>MetaMask</a:t>
            </a:r>
            <a:r>
              <a:rPr lang="en-US" sz="2400" dirty="0"/>
              <a:t> stores the keys in the browser. Agree to </a:t>
            </a:r>
            <a:r>
              <a:rPr lang="en-US" sz="2400" i="1" dirty="0"/>
              <a:t>Terms of Use</a:t>
            </a:r>
            <a:r>
              <a:rPr lang="en-US" sz="2400" dirty="0" smtClean="0"/>
              <a:t>.</a:t>
            </a:r>
          </a:p>
          <a:p>
            <a:pPr marL="342900" indent="-342900" fontAlgn="base">
              <a:buFont typeface="Arial" panose="020B0604020202020204" pitchFamily="34" charset="0"/>
              <a:buChar char="•"/>
            </a:pPr>
            <a:r>
              <a:rPr lang="en-US" sz="2400" b="1" dirty="0"/>
              <a:t>Step 9</a:t>
            </a:r>
            <a:r>
              <a:rPr lang="en-US" sz="2400" dirty="0"/>
              <a:t>: Click on the dark area which says </a:t>
            </a:r>
            <a:r>
              <a:rPr lang="en-US" sz="2400" i="1" dirty="0"/>
              <a:t>Click here to reveal secret words</a:t>
            </a:r>
            <a:r>
              <a:rPr lang="en-US" sz="2400" dirty="0"/>
              <a:t> to get your secret phrase. </a:t>
            </a:r>
          </a:p>
          <a:p>
            <a:pPr marL="342900" indent="-342900" fontAlgn="base">
              <a:buFont typeface="Arial" panose="020B0604020202020204" pitchFamily="34" charset="0"/>
              <a:buChar char="•"/>
            </a:pPr>
            <a:r>
              <a:rPr lang="en-US" sz="2400" b="1" dirty="0"/>
              <a:t>Step 10</a:t>
            </a:r>
            <a:r>
              <a:rPr lang="en-US" sz="2400" dirty="0"/>
              <a:t>: This is the most important step. Back up your secret phrase properly. Do not store your secret phrase on your computer. Please read everything on this screen until you understand it completely before proceeding. The secret phrase is the only way to access your wallet if you forget your password. Once done click the </a:t>
            </a:r>
            <a:r>
              <a:rPr lang="en-US" sz="2400" i="1" dirty="0"/>
              <a:t>Next</a:t>
            </a:r>
            <a:r>
              <a:rPr lang="en-US" sz="2400" dirty="0"/>
              <a:t> button.</a:t>
            </a:r>
          </a:p>
          <a:p>
            <a:pPr marL="342900" indent="-342900" fontAlgn="base">
              <a:buFont typeface="Arial" panose="020B0604020202020204" pitchFamily="34" charset="0"/>
              <a:buChar char="•"/>
            </a:pPr>
            <a:r>
              <a:rPr lang="en-US" sz="2400" b="1" dirty="0"/>
              <a:t>Step 11</a:t>
            </a:r>
            <a:r>
              <a:rPr lang="en-US" sz="2400" dirty="0"/>
              <a:t>: Click the buttons respective to the order of the words in your seed phrase. In other words, type the seed phrase using the button on the screen. If done correctly the </a:t>
            </a:r>
            <a:r>
              <a:rPr lang="en-US" sz="2400" i="1" dirty="0"/>
              <a:t>Confirm</a:t>
            </a:r>
            <a:r>
              <a:rPr lang="en-US" sz="2400" dirty="0"/>
              <a:t> button should turn blue.</a:t>
            </a:r>
          </a:p>
          <a:p>
            <a:pPr marL="342900" indent="-342900">
              <a:buFont typeface="Arial" panose="020B0604020202020204" pitchFamily="34" charset="0"/>
              <a:buChar char="•"/>
            </a:pPr>
            <a:r>
              <a:rPr lang="en-US" sz="2400" b="1" dirty="0" smtClean="0"/>
              <a:t>Step </a:t>
            </a:r>
            <a:r>
              <a:rPr lang="en-US" sz="2400" b="1" dirty="0"/>
              <a:t>12</a:t>
            </a:r>
            <a:r>
              <a:rPr lang="en-US" sz="2400" dirty="0"/>
              <a:t>: Click the </a:t>
            </a:r>
            <a:r>
              <a:rPr lang="en-US" sz="2400" i="1" dirty="0"/>
              <a:t>Confirm</a:t>
            </a:r>
            <a:r>
              <a:rPr lang="en-US" sz="2400" dirty="0"/>
              <a:t> button. Please follow the tips mentioned</a:t>
            </a:r>
            <a:r>
              <a:rPr lang="en-US" sz="2400" dirty="0" smtClean="0"/>
              <a:t>.</a:t>
            </a:r>
          </a:p>
          <a:p>
            <a:pPr marL="342900" indent="-342900">
              <a:buFont typeface="Arial" panose="020B0604020202020204" pitchFamily="34" charset="0"/>
              <a:buChar char="•"/>
            </a:pPr>
            <a:r>
              <a:rPr lang="en-US" sz="2400" b="1" dirty="0"/>
              <a:t>Step 13</a:t>
            </a:r>
            <a:r>
              <a:rPr lang="en-US" sz="2400" dirty="0"/>
              <a:t>: One can see the balance and copy the address of the account by clicking on the </a:t>
            </a:r>
            <a:r>
              <a:rPr lang="en-US" sz="2400" i="1" dirty="0"/>
              <a:t>Account 1</a:t>
            </a:r>
            <a:r>
              <a:rPr lang="en-US" sz="2400" dirty="0"/>
              <a:t> area.</a:t>
            </a:r>
            <a:endParaRPr lang="en-US" sz="2400" dirty="0" smtClean="0"/>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3400" y="3511009"/>
            <a:ext cx="8839200" cy="4419600"/>
          </a:xfrm>
          <a:prstGeom prst="rect">
            <a:avLst/>
          </a:prstGeom>
        </p:spPr>
      </p:pic>
    </p:spTree>
    <p:extLst>
      <p:ext uri="{BB962C8B-B14F-4D97-AF65-F5344CB8AC3E}">
        <p14:creationId xmlns:p14="http://schemas.microsoft.com/office/powerpoint/2010/main" xmlns="" val="2801075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77180" y="332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id="4" name="Group 4"/>
          <p:cNvGrpSpPr/>
          <p:nvPr/>
        </p:nvGrpSpPr>
        <p:grpSpPr>
          <a:xfrm>
            <a:off x="9619273" y="1465844"/>
            <a:ext cx="7640027" cy="7300892"/>
            <a:chOff x="0" y="-47625"/>
            <a:chExt cx="10186702" cy="9734523"/>
          </a:xfrm>
        </p:grpSpPr>
        <p:sp>
          <p:nvSpPr>
            <p:cNvPr id="5" name="AutoShape 5"/>
            <p:cNvSpPr/>
            <p:nvPr/>
          </p:nvSpPr>
          <p:spPr>
            <a:xfrm>
              <a:off x="2532" y="1108004"/>
              <a:ext cx="10184170" cy="0"/>
            </a:xfrm>
            <a:prstGeom prst="line">
              <a:avLst/>
            </a:prstGeom>
            <a:ln w="101600" cap="rnd">
              <a:solidFill>
                <a:srgbClr val="F2F3F4"/>
              </a:solidFill>
              <a:prstDash val="solid"/>
              <a:headEnd type="none" w="sm" len="sm"/>
              <a:tailEnd type="none" w="sm" len="sm"/>
            </a:ln>
          </p:spPr>
        </p:sp>
        <p:sp>
          <p:nvSpPr>
            <p:cNvPr id="6" name="AutoShape 6"/>
            <p:cNvSpPr/>
            <p:nvPr/>
          </p:nvSpPr>
          <p:spPr>
            <a:xfrm>
              <a:off x="2532" y="2948093"/>
              <a:ext cx="10184170" cy="0"/>
            </a:xfrm>
            <a:prstGeom prst="line">
              <a:avLst/>
            </a:prstGeom>
            <a:ln w="101600" cap="rnd">
              <a:solidFill>
                <a:srgbClr val="F2F3F4"/>
              </a:solidFill>
              <a:prstDash val="solid"/>
              <a:headEnd type="none" w="sm" len="sm"/>
              <a:tailEnd type="none" w="sm" len="sm"/>
            </a:ln>
          </p:spPr>
        </p:sp>
        <p:sp>
          <p:nvSpPr>
            <p:cNvPr id="7" name="AutoShape 7"/>
            <p:cNvSpPr/>
            <p:nvPr/>
          </p:nvSpPr>
          <p:spPr>
            <a:xfrm>
              <a:off x="2532" y="4788182"/>
              <a:ext cx="10184170" cy="0"/>
            </a:xfrm>
            <a:prstGeom prst="line">
              <a:avLst/>
            </a:prstGeom>
            <a:ln w="101600" cap="rnd">
              <a:solidFill>
                <a:srgbClr val="F2F3F4"/>
              </a:solidFill>
              <a:prstDash val="solid"/>
              <a:headEnd type="none" w="sm" len="sm"/>
              <a:tailEnd type="none" w="sm" len="sm"/>
            </a:ln>
          </p:spPr>
        </p:sp>
        <p:sp>
          <p:nvSpPr>
            <p:cNvPr id="8" name="AutoShape 8"/>
            <p:cNvSpPr/>
            <p:nvPr/>
          </p:nvSpPr>
          <p:spPr>
            <a:xfrm>
              <a:off x="0" y="6628271"/>
              <a:ext cx="10186702" cy="0"/>
            </a:xfrm>
            <a:prstGeom prst="line">
              <a:avLst/>
            </a:prstGeom>
            <a:ln w="101600" cap="rnd">
              <a:solidFill>
                <a:srgbClr val="F2F3F4"/>
              </a:solidFill>
              <a:prstDash val="solid"/>
              <a:headEnd type="none" w="sm" len="sm"/>
              <a:tailEnd type="none" w="sm" len="sm"/>
            </a:ln>
          </p:spPr>
        </p:sp>
        <p:sp>
          <p:nvSpPr>
            <p:cNvPr id="9" name="AutoShape 9"/>
            <p:cNvSpPr/>
            <p:nvPr/>
          </p:nvSpPr>
          <p:spPr>
            <a:xfrm>
              <a:off x="308" y="8468360"/>
              <a:ext cx="10186394" cy="0"/>
            </a:xfrm>
            <a:prstGeom prst="line">
              <a:avLst/>
            </a:prstGeom>
            <a:ln w="101600" cap="rnd">
              <a:solidFill>
                <a:srgbClr val="F2F3F4"/>
              </a:solidFill>
              <a:prstDash val="solid"/>
              <a:headEnd type="none" w="sm" len="sm"/>
              <a:tailEnd type="none" w="sm" len="sm"/>
            </a:ln>
          </p:spPr>
        </p:sp>
        <p:sp>
          <p:nvSpPr>
            <p:cNvPr id="10" name="TextBox 10"/>
            <p:cNvSpPr txBox="1"/>
            <p:nvPr/>
          </p:nvSpPr>
          <p:spPr>
            <a:xfrm>
              <a:off x="2532" y="-47625"/>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History and evolution.</a:t>
              </a:r>
              <a:endParaRPr lang="en-US" sz="2400" dirty="0">
                <a:solidFill>
                  <a:srgbClr val="0E2C4B"/>
                </a:solidFill>
                <a:latin typeface="Muli Regular"/>
              </a:endParaRPr>
            </a:p>
          </p:txBody>
        </p:sp>
        <p:sp>
          <p:nvSpPr>
            <p:cNvPr id="11" name="TextBox 11"/>
            <p:cNvSpPr txBox="1"/>
            <p:nvPr/>
          </p:nvSpPr>
          <p:spPr>
            <a:xfrm>
              <a:off x="2532" y="1522143"/>
              <a:ext cx="9147738" cy="1115435"/>
            </a:xfrm>
            <a:prstGeom prst="rect">
              <a:avLst/>
            </a:prstGeom>
          </p:spPr>
          <p:txBody>
            <a:bodyPr wrap="square" lIns="0" tIns="0" rIns="0" bIns="0" rtlCol="0" anchor="t">
              <a:spAutoFit/>
            </a:bodyPr>
            <a:lstStyle/>
            <a:p>
              <a:pPr>
                <a:lnSpc>
                  <a:spcPts val="3359"/>
                </a:lnSpc>
              </a:pPr>
              <a:r>
                <a:rPr lang="en-US" sz="2400" dirty="0" smtClean="0">
                  <a:solidFill>
                    <a:srgbClr val="0E2C4B"/>
                  </a:solidFill>
                  <a:latin typeface="Muli Regular"/>
                </a:rPr>
                <a:t>Why </a:t>
              </a:r>
              <a:r>
                <a:rPr lang="en-US" sz="2400" dirty="0" err="1" smtClean="0">
                  <a:solidFill>
                    <a:srgbClr val="0E2C4B"/>
                  </a:solidFill>
                  <a:latin typeface="Muli Regular"/>
                </a:rPr>
                <a:t>MongoDB</a:t>
              </a:r>
              <a:r>
                <a:rPr lang="en-US" sz="2400" dirty="0" smtClean="0">
                  <a:solidFill>
                    <a:srgbClr val="0E2C4B"/>
                  </a:solidFill>
                  <a:latin typeface="Muli Regular"/>
                </a:rPr>
                <a:t>? Advantages over traditional databases.</a:t>
              </a:r>
              <a:endParaRPr lang="en-US" sz="2400" dirty="0">
                <a:solidFill>
                  <a:srgbClr val="0E2C4B"/>
                </a:solidFill>
                <a:latin typeface="Muli Regular"/>
              </a:endParaRPr>
            </a:p>
          </p:txBody>
        </p:sp>
        <p:sp>
          <p:nvSpPr>
            <p:cNvPr id="12" name="TextBox 12"/>
            <p:cNvSpPr txBox="1"/>
            <p:nvPr/>
          </p:nvSpPr>
          <p:spPr>
            <a:xfrm>
              <a:off x="2532" y="3632554"/>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Types of databases: SQL vs. </a:t>
              </a:r>
              <a:r>
                <a:rPr lang="en-US" sz="2400" dirty="0" err="1" smtClean="0">
                  <a:solidFill>
                    <a:srgbClr val="0E2C4B"/>
                  </a:solidFill>
                  <a:latin typeface="Muli Regular"/>
                </a:rPr>
                <a:t>NoSQL</a:t>
              </a:r>
              <a:r>
                <a:rPr lang="en-US" sz="2400" dirty="0" smtClean="0">
                  <a:solidFill>
                    <a:srgbClr val="0E2C4B"/>
                  </a:solidFill>
                  <a:latin typeface="Muli Regular"/>
                </a:rPr>
                <a:t>.</a:t>
              </a:r>
              <a:endParaRPr lang="en-US" sz="2400" dirty="0">
                <a:solidFill>
                  <a:srgbClr val="0E2C4B"/>
                </a:solidFill>
                <a:latin typeface="Muli Regular"/>
              </a:endParaRPr>
            </a:p>
          </p:txBody>
        </p:sp>
        <p:sp>
          <p:nvSpPr>
            <p:cNvPr id="13" name="TextBox 13"/>
            <p:cNvSpPr txBox="1"/>
            <p:nvPr/>
          </p:nvSpPr>
          <p:spPr>
            <a:xfrm>
              <a:off x="2532" y="5472641"/>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Document-based </a:t>
              </a:r>
              <a:r>
                <a:rPr lang="en-US" sz="2400" dirty="0" smtClean="0">
                  <a:solidFill>
                    <a:srgbClr val="0E2C4B"/>
                  </a:solidFill>
                  <a:latin typeface="Muli Regular"/>
                </a:rPr>
                <a:t>storage.</a:t>
              </a:r>
              <a:endParaRPr lang="en-US" sz="2400" dirty="0">
                <a:solidFill>
                  <a:srgbClr val="0E2C4B"/>
                </a:solidFill>
                <a:latin typeface="Muli Regular"/>
              </a:endParaRPr>
            </a:p>
          </p:txBody>
        </p:sp>
        <p:sp>
          <p:nvSpPr>
            <p:cNvPr id="14" name="TextBox 14"/>
            <p:cNvSpPr txBox="1"/>
            <p:nvPr/>
          </p:nvSpPr>
          <p:spPr>
            <a:xfrm>
              <a:off x="2532" y="7312729"/>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Collections and documents.</a:t>
              </a:r>
              <a:endParaRPr lang="en-US" sz="2400" dirty="0">
                <a:solidFill>
                  <a:srgbClr val="0E2C4B"/>
                </a:solidFill>
                <a:latin typeface="Muli Regular"/>
              </a:endParaRPr>
            </a:p>
          </p:txBody>
        </p:sp>
        <p:sp>
          <p:nvSpPr>
            <p:cNvPr id="15" name="TextBox 15"/>
            <p:cNvSpPr txBox="1"/>
            <p:nvPr/>
          </p:nvSpPr>
          <p:spPr>
            <a:xfrm>
              <a:off x="2532" y="9152819"/>
              <a:ext cx="9147738" cy="534079"/>
            </a:xfrm>
            <a:prstGeom prst="rect">
              <a:avLst/>
            </a:prstGeom>
          </p:spPr>
          <p:txBody>
            <a:bodyPr lIns="0" tIns="0" rIns="0" bIns="0" rtlCol="0" anchor="t">
              <a:spAutoFit/>
            </a:bodyPr>
            <a:lstStyle/>
            <a:p>
              <a:pPr>
                <a:lnSpc>
                  <a:spcPts val="3359"/>
                </a:lnSpc>
              </a:pPr>
              <a:endParaRPr lang="en-US" sz="2400" dirty="0">
                <a:solidFill>
                  <a:srgbClr val="0E2C4B"/>
                </a:solidFill>
                <a:latin typeface="Muli Regular"/>
              </a:endParaRPr>
            </a:p>
          </p:txBody>
        </p:sp>
      </p:grpSp>
      <p:grpSp>
        <p:nvGrpSpPr>
          <p:cNvPr id="16" name="Group 16"/>
          <p:cNvGrpSpPr/>
          <p:nvPr/>
        </p:nvGrpSpPr>
        <p:grpSpPr>
          <a:xfrm>
            <a:off x="1028700" y="1249503"/>
            <a:ext cx="6173123" cy="3373297"/>
            <a:chOff x="0" y="0"/>
            <a:chExt cx="8230830" cy="4497730"/>
          </a:xfrm>
        </p:grpSpPr>
        <p:grpSp>
          <p:nvGrpSpPr>
            <p:cNvPr id="17" name="Group 17"/>
            <p:cNvGrpSpPr/>
            <p:nvPr/>
          </p:nvGrpSpPr>
          <p:grpSpPr>
            <a:xfrm>
              <a:off x="0" y="3397063"/>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19" name="TextBox 19"/>
            <p:cNvSpPr txBox="1"/>
            <p:nvPr/>
          </p:nvSpPr>
          <p:spPr>
            <a:xfrm>
              <a:off x="0" y="0"/>
              <a:ext cx="8230830" cy="2822222"/>
            </a:xfrm>
            <a:prstGeom prst="rect">
              <a:avLst/>
            </a:prstGeom>
          </p:spPr>
          <p:txBody>
            <a:bodyPr lIns="0" tIns="0" rIns="0" bIns="0" rtlCol="0" anchor="t">
              <a:spAutoFit/>
            </a:bodyPr>
            <a:lstStyle/>
            <a:p>
              <a:pPr>
                <a:lnSpc>
                  <a:spcPts val="8400"/>
                </a:lnSpc>
              </a:pPr>
              <a:r>
                <a:rPr lang="en-US" sz="7000" dirty="0">
                  <a:solidFill>
                    <a:srgbClr val="0E2C4B"/>
                  </a:solidFill>
                  <a:latin typeface="Muli Bold Bold"/>
                </a:rPr>
                <a:t>Table of Contents</a:t>
              </a:r>
            </a:p>
          </p:txBody>
        </p:sp>
        <p:sp>
          <p:nvSpPr>
            <p:cNvPr id="20" name="TextBox 20"/>
            <p:cNvSpPr txBox="1"/>
            <p:nvPr/>
          </p:nvSpPr>
          <p:spPr>
            <a:xfrm>
              <a:off x="693230" y="3632366"/>
              <a:ext cx="5587728" cy="554919"/>
            </a:xfrm>
            <a:prstGeom prst="rect">
              <a:avLst/>
            </a:prstGeom>
          </p:spPr>
          <p:txBody>
            <a:bodyPr lIns="0" tIns="0" rIns="0" bIns="0" rtlCol="0" anchor="t">
              <a:spAutoFit/>
            </a:bodyPr>
            <a:lstStyle/>
            <a:p>
              <a:pPr>
                <a:lnSpc>
                  <a:spcPts val="3360"/>
                </a:lnSpc>
              </a:pPr>
              <a:r>
                <a:rPr lang="en-US" sz="2800" dirty="0">
                  <a:solidFill>
                    <a:srgbClr val="FFFFFF"/>
                  </a:solidFill>
                  <a:latin typeface="Muli Regular Bold"/>
                </a:rPr>
                <a:t>Points for discussion</a:t>
              </a:r>
            </a:p>
          </p:txBody>
        </p:sp>
      </p:grpSp>
      <p:sp>
        <p:nvSpPr>
          <p:cNvPr id="21" name="TextBox 21"/>
          <p:cNvSpPr txBox="1"/>
          <p:nvPr/>
        </p:nvSpPr>
        <p:spPr>
          <a:xfrm>
            <a:off x="1028700" y="7993803"/>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2" name="Picture 22"/>
          <p:cNvPicPr>
            <a:picLocks noChangeAspect="1"/>
          </p:cNvPicPr>
          <p:nvPr/>
        </p:nvPicPr>
        <p:blipFill>
          <a:blip r:embed="rId2" cstate="print"/>
          <a:srcRect r="4223"/>
          <a:stretch>
            <a:fillRect/>
          </a:stretch>
        </p:blipFill>
        <p:spPr>
          <a:xfrm>
            <a:off x="14249252" y="8496300"/>
            <a:ext cx="3257988" cy="112680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7" name="Group 7"/>
          <p:cNvGrpSpPr/>
          <p:nvPr/>
        </p:nvGrpSpPr>
        <p:grpSpPr>
          <a:xfrm>
            <a:off x="8449948" y="59507"/>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sp>
        <p:nvSpPr>
          <p:cNvPr id="22" name="TextBox 22"/>
          <p:cNvSpPr txBox="1"/>
          <p:nvPr/>
        </p:nvSpPr>
        <p:spPr>
          <a:xfrm>
            <a:off x="102870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3" name="Picture 23"/>
          <p:cNvPicPr>
            <a:picLocks noChangeAspect="1"/>
          </p:cNvPicPr>
          <p:nvPr/>
        </p:nvPicPr>
        <p:blipFill>
          <a:blip r:embed="rId2" cstate="print"/>
          <a:srcRect r="4223"/>
          <a:stretch>
            <a:fillRect/>
          </a:stretch>
        </p:blipFill>
        <p:spPr>
          <a:xfrm>
            <a:off x="1028700" y="465299"/>
            <a:ext cx="3257988" cy="1126803"/>
          </a:xfrm>
          <a:prstGeom prst="rect">
            <a:avLst/>
          </a:prstGeom>
        </p:spPr>
      </p:pic>
      <p:sp>
        <p:nvSpPr>
          <p:cNvPr id="24" name="TextBox 23"/>
          <p:cNvSpPr txBox="1"/>
          <p:nvPr/>
        </p:nvSpPr>
        <p:spPr>
          <a:xfrm>
            <a:off x="9144000" y="2552700"/>
            <a:ext cx="8305800" cy="368222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400" dirty="0" smtClean="0"/>
              <a:t>Download Ganache from official website</a:t>
            </a:r>
          </a:p>
          <a:p>
            <a:pPr marL="342900" indent="-342900">
              <a:lnSpc>
                <a:spcPct val="200000"/>
              </a:lnSpc>
              <a:buFont typeface="Arial" panose="020B0604020202020204" pitchFamily="34" charset="0"/>
              <a:buChar char="•"/>
            </a:pPr>
            <a:r>
              <a:rPr lang="en-US" sz="2400" dirty="0" smtClean="0"/>
              <a:t>Double-click on downloaded file </a:t>
            </a:r>
          </a:p>
          <a:p>
            <a:pPr marL="342900" indent="-342900">
              <a:lnSpc>
                <a:spcPct val="200000"/>
              </a:lnSpc>
              <a:buFont typeface="Arial" panose="020B0604020202020204" pitchFamily="34" charset="0"/>
              <a:buChar char="•"/>
            </a:pPr>
            <a:r>
              <a:rPr lang="en-US" sz="2400" dirty="0" smtClean="0"/>
              <a:t>Follow the Steps for install</a:t>
            </a:r>
          </a:p>
          <a:p>
            <a:pPr marL="342900" indent="-342900">
              <a:lnSpc>
                <a:spcPct val="200000"/>
              </a:lnSpc>
              <a:buFont typeface="Arial" panose="020B0604020202020204" pitchFamily="34" charset="0"/>
              <a:buChar char="•"/>
            </a:pPr>
            <a:r>
              <a:rPr lang="en-US" sz="2400" dirty="0" smtClean="0"/>
              <a:t>After installation Select new Workspace</a:t>
            </a:r>
          </a:p>
          <a:p>
            <a:pPr marL="342900" indent="-342900">
              <a:lnSpc>
                <a:spcPct val="200000"/>
              </a:lnSpc>
              <a:buFont typeface="Arial" panose="020B0604020202020204" pitchFamily="34" charset="0"/>
              <a:buChar char="•"/>
            </a:pPr>
            <a:r>
              <a:rPr lang="en-US" sz="2400" dirty="0" smtClean="0"/>
              <a:t>Create a workspace a choose it</a:t>
            </a: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9088" y="2400300"/>
            <a:ext cx="7315200" cy="4400690"/>
          </a:xfrm>
          <a:prstGeom prst="rect">
            <a:avLst/>
          </a:prstGeom>
        </p:spPr>
      </p:pic>
    </p:spTree>
    <p:extLst>
      <p:ext uri="{BB962C8B-B14F-4D97-AF65-F5344CB8AC3E}">
        <p14:creationId xmlns:p14="http://schemas.microsoft.com/office/powerpoint/2010/main" xmlns="" val="34757451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7" name="Group 7"/>
          <p:cNvGrpSpPr/>
          <p:nvPr/>
        </p:nvGrpSpPr>
        <p:grpSpPr>
          <a:xfrm>
            <a:off x="8449948" y="59507"/>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sp>
        <p:nvSpPr>
          <p:cNvPr id="22" name="TextBox 22"/>
          <p:cNvSpPr txBox="1"/>
          <p:nvPr/>
        </p:nvSpPr>
        <p:spPr>
          <a:xfrm>
            <a:off x="102870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3" name="Picture 23"/>
          <p:cNvPicPr>
            <a:picLocks noChangeAspect="1"/>
          </p:cNvPicPr>
          <p:nvPr/>
        </p:nvPicPr>
        <p:blipFill>
          <a:blip r:embed="rId2" cstate="print"/>
          <a:srcRect r="4223"/>
          <a:stretch>
            <a:fillRect/>
          </a:stretch>
        </p:blipFill>
        <p:spPr>
          <a:xfrm>
            <a:off x="1028700" y="465299"/>
            <a:ext cx="3257988" cy="1126803"/>
          </a:xfrm>
          <a:prstGeom prst="rect">
            <a:avLst/>
          </a:prstGeom>
        </p:spPr>
      </p:pic>
      <p:sp>
        <p:nvSpPr>
          <p:cNvPr id="24" name="TextBox 23"/>
          <p:cNvSpPr txBox="1"/>
          <p:nvPr/>
        </p:nvSpPr>
        <p:spPr>
          <a:xfrm>
            <a:off x="9372600" y="2386740"/>
            <a:ext cx="8305800" cy="5159554"/>
          </a:xfrm>
          <a:prstGeom prst="rect">
            <a:avLst/>
          </a:prstGeom>
          <a:noFill/>
        </p:spPr>
        <p:txBody>
          <a:bodyPr wrap="square" rtlCol="0">
            <a:spAutoFit/>
          </a:bodyPr>
          <a:lstStyle/>
          <a:p>
            <a:pPr>
              <a:lnSpc>
                <a:spcPct val="200000"/>
              </a:lnSpc>
            </a:pPr>
            <a:r>
              <a:rPr lang="en-US" sz="2400" dirty="0"/>
              <a:t>Solidity is an object-oriented programming language for implementing smart contracts on various </a:t>
            </a:r>
            <a:r>
              <a:rPr lang="en-US" sz="2400" dirty="0" err="1"/>
              <a:t>blockchain</a:t>
            </a:r>
            <a:r>
              <a:rPr lang="en-US" sz="2400" dirty="0"/>
              <a:t> platforms, most notably, </a:t>
            </a:r>
            <a:r>
              <a:rPr lang="en-US" sz="2400" dirty="0" err="1"/>
              <a:t>Ethereum</a:t>
            </a:r>
            <a:r>
              <a:rPr lang="en-US" sz="2400" dirty="0"/>
              <a:t>. It was developed by Christian </a:t>
            </a:r>
            <a:r>
              <a:rPr lang="en-US" sz="2400" dirty="0" err="1"/>
              <a:t>Reitwiessner</a:t>
            </a:r>
            <a:r>
              <a:rPr lang="en-US" sz="2400" dirty="0"/>
              <a:t>, Alex </a:t>
            </a:r>
            <a:r>
              <a:rPr lang="en-US" sz="2400" dirty="0" err="1"/>
              <a:t>Beregszaszi</a:t>
            </a:r>
            <a:r>
              <a:rPr lang="en-US" sz="2400" dirty="0"/>
              <a:t>, and several former </a:t>
            </a:r>
            <a:r>
              <a:rPr lang="en-US" sz="2400" dirty="0" err="1"/>
              <a:t>Ethereum</a:t>
            </a:r>
            <a:r>
              <a:rPr lang="en-US" sz="2400" dirty="0"/>
              <a:t> core contributors. Programs in Solidity run on </a:t>
            </a:r>
            <a:r>
              <a:rPr lang="en-US" sz="2400" dirty="0" err="1"/>
              <a:t>Ethereum</a:t>
            </a:r>
            <a:r>
              <a:rPr lang="en-US" sz="2400" dirty="0"/>
              <a:t> Virtual Machine</a:t>
            </a:r>
            <a:r>
              <a:rPr lang="en-US" sz="2400" dirty="0" smtClean="0"/>
              <a:t>.</a:t>
            </a:r>
          </a:p>
          <a:p>
            <a:pPr>
              <a:lnSpc>
                <a:spcPct val="200000"/>
              </a:lnSpc>
            </a:pPr>
            <a:endParaRPr lang="en-US" sz="2400" dirty="0" smtClean="0"/>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5025" y="2937786"/>
            <a:ext cx="8923425" cy="4057463"/>
          </a:xfrm>
          <a:prstGeom prst="rect">
            <a:avLst/>
          </a:prstGeom>
        </p:spPr>
      </p:pic>
    </p:spTree>
    <p:extLst>
      <p:ext uri="{BB962C8B-B14F-4D97-AF65-F5344CB8AC3E}">
        <p14:creationId xmlns:p14="http://schemas.microsoft.com/office/powerpoint/2010/main" xmlns="" val="38277489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7" name="Group 7"/>
          <p:cNvGrpSpPr/>
          <p:nvPr/>
        </p:nvGrpSpPr>
        <p:grpSpPr>
          <a:xfrm>
            <a:off x="8449947" y="190500"/>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sp>
        <p:nvSpPr>
          <p:cNvPr id="22" name="TextBox 22"/>
          <p:cNvSpPr txBox="1"/>
          <p:nvPr/>
        </p:nvSpPr>
        <p:spPr>
          <a:xfrm>
            <a:off x="102870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3" name="Picture 23"/>
          <p:cNvPicPr>
            <a:picLocks noChangeAspect="1"/>
          </p:cNvPicPr>
          <p:nvPr/>
        </p:nvPicPr>
        <p:blipFill>
          <a:blip r:embed="rId2" cstate="print"/>
          <a:srcRect r="4223"/>
          <a:stretch>
            <a:fillRect/>
          </a:stretch>
        </p:blipFill>
        <p:spPr>
          <a:xfrm>
            <a:off x="1028700" y="465299"/>
            <a:ext cx="3257988" cy="1126803"/>
          </a:xfrm>
          <a:prstGeom prst="rect">
            <a:avLst/>
          </a:prstGeom>
        </p:spPr>
      </p:pic>
      <p:sp>
        <p:nvSpPr>
          <p:cNvPr id="24" name="TextBox 23"/>
          <p:cNvSpPr txBox="1"/>
          <p:nvPr/>
        </p:nvSpPr>
        <p:spPr>
          <a:xfrm>
            <a:off x="9059175" y="1965695"/>
            <a:ext cx="8305800" cy="6001643"/>
          </a:xfrm>
          <a:prstGeom prst="rect">
            <a:avLst/>
          </a:prstGeom>
          <a:noFill/>
        </p:spPr>
        <p:txBody>
          <a:bodyPr wrap="square" rtlCol="0">
            <a:spAutoFit/>
          </a:bodyPr>
          <a:lstStyle/>
          <a:p>
            <a:pPr>
              <a:lnSpc>
                <a:spcPct val="200000"/>
              </a:lnSpc>
            </a:pPr>
            <a:r>
              <a:rPr lang="en-US" sz="2400" dirty="0"/>
              <a:t>React is </a:t>
            </a:r>
            <a:r>
              <a:rPr lang="en-US" sz="2400" b="1" dirty="0"/>
              <a:t>a JavaScript library developed by Facebook which, among other things, was used to build Instagram.com</a:t>
            </a:r>
            <a:r>
              <a:rPr lang="en-US" sz="2400" dirty="0"/>
              <a:t>. Its aim is to allow developers to easily create fast user interfaces for websites and applications alike. The main concept of React. </a:t>
            </a:r>
            <a:r>
              <a:rPr lang="en-US" sz="2400" dirty="0" err="1"/>
              <a:t>js</a:t>
            </a:r>
            <a:r>
              <a:rPr lang="en-US" sz="2400" dirty="0"/>
              <a:t> is virtual DOM</a:t>
            </a:r>
            <a:r>
              <a:rPr lang="en-US" sz="2400" dirty="0" smtClean="0"/>
              <a:t>.</a:t>
            </a:r>
          </a:p>
          <a:p>
            <a:pPr marL="342900" indent="-342900">
              <a:lnSpc>
                <a:spcPct val="200000"/>
              </a:lnSpc>
              <a:buFont typeface="Arial" panose="020B0604020202020204" pitchFamily="34" charset="0"/>
              <a:buChar char="•"/>
            </a:pPr>
            <a:r>
              <a:rPr lang="en-US" sz="2400" dirty="0" err="1" smtClean="0"/>
              <a:t>npx</a:t>
            </a:r>
            <a:r>
              <a:rPr lang="en-US" sz="2400" dirty="0" smtClean="0"/>
              <a:t> create-react-app my-app</a:t>
            </a:r>
          </a:p>
          <a:p>
            <a:pPr marL="342900" indent="-342900">
              <a:lnSpc>
                <a:spcPct val="200000"/>
              </a:lnSpc>
              <a:buFont typeface="Arial" panose="020B0604020202020204" pitchFamily="34" charset="0"/>
              <a:buChar char="•"/>
            </a:pPr>
            <a:r>
              <a:rPr lang="en-US" sz="2400" dirty="0" smtClean="0"/>
              <a:t>cd my-app</a:t>
            </a:r>
          </a:p>
          <a:p>
            <a:pPr marL="342900" indent="-342900">
              <a:lnSpc>
                <a:spcPct val="200000"/>
              </a:lnSpc>
              <a:buFont typeface="Arial" panose="020B0604020202020204" pitchFamily="34" charset="0"/>
              <a:buChar char="•"/>
            </a:pPr>
            <a:r>
              <a:rPr lang="en-US" sz="2400" dirty="0" err="1" smtClean="0"/>
              <a:t>npm</a:t>
            </a:r>
            <a:r>
              <a:rPr lang="en-US" sz="2400" dirty="0" smtClean="0"/>
              <a:t> start</a:t>
            </a: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7412" y="2921407"/>
            <a:ext cx="7716733" cy="4267200"/>
          </a:xfrm>
          <a:prstGeom prst="rect">
            <a:avLst/>
          </a:prstGeom>
        </p:spPr>
      </p:pic>
    </p:spTree>
    <p:extLst>
      <p:ext uri="{BB962C8B-B14F-4D97-AF65-F5344CB8AC3E}">
        <p14:creationId xmlns:p14="http://schemas.microsoft.com/office/powerpoint/2010/main" xmlns="" val="1259882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21999"/>
          </a:blip>
          <a:srcRect/>
          <a:stretch>
            <a:fillRect/>
          </a:stretch>
        </p:blipFill>
        <p:spPr>
          <a:xfrm>
            <a:off x="13971016" y="7410359"/>
            <a:ext cx="3288284" cy="1141308"/>
          </a:xfrm>
          <a:prstGeom prst="rect">
            <a:avLst/>
          </a:prstGeom>
        </p:spPr>
      </p:pic>
      <p:grpSp>
        <p:nvGrpSpPr>
          <p:cNvPr id="3" name="Group 3"/>
          <p:cNvGrpSpPr/>
          <p:nvPr/>
        </p:nvGrpSpPr>
        <p:grpSpPr>
          <a:xfrm>
            <a:off x="3063954" y="2122975"/>
            <a:ext cx="12160093" cy="6041050"/>
            <a:chOff x="0" y="0"/>
            <a:chExt cx="9728074" cy="4832840"/>
          </a:xfrm>
        </p:grpSpPr>
        <p:sp>
          <p:nvSpPr>
            <p:cNvPr id="4" name="Freeform 4"/>
            <p:cNvSpPr/>
            <p:nvPr/>
          </p:nvSpPr>
          <p:spPr>
            <a:xfrm>
              <a:off x="0" y="0"/>
              <a:ext cx="9728074" cy="4832840"/>
            </a:xfrm>
            <a:custGeom>
              <a:avLst/>
              <a:gdLst/>
              <a:ahLst/>
              <a:cxnLst/>
              <a:rect l="l" t="t" r="r" b="b"/>
              <a:pathLst>
                <a:path w="9728074" h="4832840">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pic>
        <p:nvPicPr>
          <p:cNvPr id="5" name="Picture 5"/>
          <p:cNvPicPr>
            <a:picLocks noChangeAspect="1"/>
          </p:cNvPicPr>
          <p:nvPr/>
        </p:nvPicPr>
        <p:blipFill>
          <a:blip r:embed="rId3"/>
          <a:srcRect/>
          <a:stretch>
            <a:fillRect/>
          </a:stretch>
        </p:blipFill>
        <p:spPr>
          <a:xfrm>
            <a:off x="13379131" y="5697655"/>
            <a:ext cx="2628231" cy="2635783"/>
          </a:xfrm>
          <a:prstGeom prst="rect">
            <a:avLst/>
          </a:prstGeom>
        </p:spPr>
      </p:pic>
      <p:pic>
        <p:nvPicPr>
          <p:cNvPr id="6" name="Picture 6"/>
          <p:cNvPicPr>
            <a:picLocks noChangeAspect="1"/>
          </p:cNvPicPr>
          <p:nvPr/>
        </p:nvPicPr>
        <p:blipFill>
          <a:blip r:embed="rId4" cstate="print">
            <a:alphaModFix amt="21999"/>
          </a:blip>
          <a:srcRect/>
          <a:stretch>
            <a:fillRect/>
          </a:stretch>
        </p:blipFill>
        <p:spPr>
          <a:xfrm>
            <a:off x="2470041" y="2784527"/>
            <a:ext cx="2223383" cy="771699"/>
          </a:xfrm>
          <a:prstGeom prst="rect">
            <a:avLst/>
          </a:prstGeom>
        </p:spPr>
      </p:pic>
      <p:pic>
        <p:nvPicPr>
          <p:cNvPr id="7" name="Picture 7"/>
          <p:cNvPicPr>
            <a:picLocks noChangeAspect="1"/>
          </p:cNvPicPr>
          <p:nvPr/>
        </p:nvPicPr>
        <p:blipFill>
          <a:blip r:embed="rId5"/>
          <a:srcRect/>
          <a:stretch>
            <a:fillRect/>
          </a:stretch>
        </p:blipFill>
        <p:spPr>
          <a:xfrm rot="-1251902">
            <a:off x="2297276" y="1924267"/>
            <a:ext cx="2945311" cy="1144990"/>
          </a:xfrm>
          <a:prstGeom prst="rect">
            <a:avLst/>
          </a:prstGeom>
        </p:spPr>
      </p:pic>
      <p:pic>
        <p:nvPicPr>
          <p:cNvPr id="8" name="Picture 8"/>
          <p:cNvPicPr>
            <a:picLocks noChangeAspect="1"/>
          </p:cNvPicPr>
          <p:nvPr/>
        </p:nvPicPr>
        <p:blipFill>
          <a:blip r:embed="rId6"/>
          <a:srcRect/>
          <a:stretch>
            <a:fillRect/>
          </a:stretch>
        </p:blipFill>
        <p:spPr>
          <a:xfrm>
            <a:off x="4215007" y="6774758"/>
            <a:ext cx="1949663" cy="1008950"/>
          </a:xfrm>
          <a:prstGeom prst="rect">
            <a:avLst/>
          </a:prstGeom>
        </p:spPr>
      </p:pic>
      <p:pic>
        <p:nvPicPr>
          <p:cNvPr id="9" name="Picture 9"/>
          <p:cNvPicPr>
            <a:picLocks noChangeAspect="1"/>
          </p:cNvPicPr>
          <p:nvPr/>
        </p:nvPicPr>
        <p:blipFill>
          <a:blip r:embed="rId7" cstate="print"/>
          <a:srcRect r="4223"/>
          <a:stretch>
            <a:fillRect/>
          </a:stretch>
        </p:blipFill>
        <p:spPr>
          <a:xfrm>
            <a:off x="6722191" y="6767205"/>
            <a:ext cx="3257988" cy="1126803"/>
          </a:xfrm>
          <a:prstGeom prst="rect">
            <a:avLst/>
          </a:prstGeom>
        </p:spPr>
      </p:pic>
      <p:pic>
        <p:nvPicPr>
          <p:cNvPr id="10" name="Picture 10"/>
          <p:cNvPicPr>
            <a:picLocks noChangeAspect="1"/>
          </p:cNvPicPr>
          <p:nvPr/>
        </p:nvPicPr>
        <p:blipFill>
          <a:blip r:embed="rId8"/>
          <a:srcRect/>
          <a:stretch>
            <a:fillRect/>
          </a:stretch>
        </p:blipFill>
        <p:spPr>
          <a:xfrm>
            <a:off x="10469639" y="6885058"/>
            <a:ext cx="2612672" cy="917701"/>
          </a:xfrm>
          <a:prstGeom prst="rect">
            <a:avLst/>
          </a:prstGeom>
        </p:spPr>
      </p:pic>
      <p:grpSp>
        <p:nvGrpSpPr>
          <p:cNvPr id="11" name="Group 11"/>
          <p:cNvGrpSpPr/>
          <p:nvPr/>
        </p:nvGrpSpPr>
        <p:grpSpPr>
          <a:xfrm>
            <a:off x="4908869" y="3556226"/>
            <a:ext cx="8470263" cy="3176664"/>
            <a:chOff x="0" y="0"/>
            <a:chExt cx="11293684" cy="4235552"/>
          </a:xfrm>
        </p:grpSpPr>
        <p:sp>
          <p:nvSpPr>
            <p:cNvPr id="12" name="TextBox 12"/>
            <p:cNvSpPr txBox="1"/>
            <p:nvPr/>
          </p:nvSpPr>
          <p:spPr>
            <a:xfrm>
              <a:off x="0" y="0"/>
              <a:ext cx="11293684" cy="2822222"/>
            </a:xfrm>
            <a:prstGeom prst="rect">
              <a:avLst/>
            </a:prstGeom>
          </p:spPr>
          <p:txBody>
            <a:bodyPr lIns="0" tIns="0" rIns="0" bIns="0" rtlCol="0" anchor="t">
              <a:spAutoFit/>
            </a:bodyPr>
            <a:lstStyle/>
            <a:p>
              <a:pPr algn="ctr">
                <a:lnSpc>
                  <a:spcPts val="8400"/>
                </a:lnSpc>
              </a:pPr>
              <a:r>
                <a:rPr lang="en-US" sz="7000" dirty="0">
                  <a:solidFill>
                    <a:srgbClr val="0E2C4B"/>
                  </a:solidFill>
                  <a:latin typeface="Muli Bold Bold"/>
                </a:rPr>
                <a:t>Do you have any </a:t>
              </a:r>
              <a:r>
                <a:rPr lang="en-US" sz="7000" dirty="0">
                  <a:solidFill>
                    <a:srgbClr val="F36825"/>
                  </a:solidFill>
                  <a:latin typeface="Muli Bold Bold"/>
                </a:rPr>
                <a:t>questions</a:t>
              </a:r>
              <a:r>
                <a:rPr lang="en-US" sz="7000" dirty="0">
                  <a:solidFill>
                    <a:srgbClr val="0E2C4B"/>
                  </a:solidFill>
                  <a:latin typeface="Muli Bold Bold"/>
                </a:rPr>
                <a:t>?</a:t>
              </a:r>
            </a:p>
          </p:txBody>
        </p:sp>
        <p:sp>
          <p:nvSpPr>
            <p:cNvPr id="13" name="TextBox 13"/>
            <p:cNvSpPr txBox="1"/>
            <p:nvPr/>
          </p:nvSpPr>
          <p:spPr>
            <a:xfrm>
              <a:off x="0" y="3752952"/>
              <a:ext cx="11293684" cy="482600"/>
            </a:xfrm>
            <a:prstGeom prst="rect">
              <a:avLst/>
            </a:prstGeom>
          </p:spPr>
          <p:txBody>
            <a:bodyPr lIns="0" tIns="0" rIns="0" bIns="0" rtlCol="0" anchor="t">
              <a:spAutoFit/>
            </a:bodyPr>
            <a:lstStyle/>
            <a:p>
              <a:pPr algn="ctr">
                <a:lnSpc>
                  <a:spcPts val="2879"/>
                </a:lnSpc>
              </a:pPr>
              <a:endParaRPr dirty="0"/>
            </a:p>
          </p:txBody>
        </p:sp>
      </p:grpSp>
      <p:sp>
        <p:nvSpPr>
          <p:cNvPr id="14" name="TextBox 14"/>
          <p:cNvSpPr txBox="1"/>
          <p:nvPr/>
        </p:nvSpPr>
        <p:spPr>
          <a:xfrm>
            <a:off x="1028700" y="8774639"/>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77180" y="332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id="4" name="Group 4"/>
          <p:cNvGrpSpPr/>
          <p:nvPr/>
        </p:nvGrpSpPr>
        <p:grpSpPr>
          <a:xfrm>
            <a:off x="9619273" y="1465844"/>
            <a:ext cx="7640027" cy="7300892"/>
            <a:chOff x="0" y="-47625"/>
            <a:chExt cx="10186702" cy="9734523"/>
          </a:xfrm>
        </p:grpSpPr>
        <p:sp>
          <p:nvSpPr>
            <p:cNvPr id="5" name="AutoShape 5"/>
            <p:cNvSpPr/>
            <p:nvPr/>
          </p:nvSpPr>
          <p:spPr>
            <a:xfrm>
              <a:off x="2532" y="1108004"/>
              <a:ext cx="10184170" cy="0"/>
            </a:xfrm>
            <a:prstGeom prst="line">
              <a:avLst/>
            </a:prstGeom>
            <a:ln w="101600" cap="rnd">
              <a:solidFill>
                <a:srgbClr val="F2F3F4"/>
              </a:solidFill>
              <a:prstDash val="solid"/>
              <a:headEnd type="none" w="sm" len="sm"/>
              <a:tailEnd type="none" w="sm" len="sm"/>
            </a:ln>
          </p:spPr>
        </p:sp>
        <p:sp>
          <p:nvSpPr>
            <p:cNvPr id="6" name="AutoShape 6"/>
            <p:cNvSpPr/>
            <p:nvPr/>
          </p:nvSpPr>
          <p:spPr>
            <a:xfrm>
              <a:off x="2532" y="2948093"/>
              <a:ext cx="10184170" cy="0"/>
            </a:xfrm>
            <a:prstGeom prst="line">
              <a:avLst/>
            </a:prstGeom>
            <a:ln w="101600" cap="rnd">
              <a:solidFill>
                <a:srgbClr val="F2F3F4"/>
              </a:solidFill>
              <a:prstDash val="solid"/>
              <a:headEnd type="none" w="sm" len="sm"/>
              <a:tailEnd type="none" w="sm" len="sm"/>
            </a:ln>
          </p:spPr>
        </p:sp>
        <p:sp>
          <p:nvSpPr>
            <p:cNvPr id="7" name="AutoShape 7"/>
            <p:cNvSpPr/>
            <p:nvPr/>
          </p:nvSpPr>
          <p:spPr>
            <a:xfrm>
              <a:off x="2532" y="4788182"/>
              <a:ext cx="10184170" cy="0"/>
            </a:xfrm>
            <a:prstGeom prst="line">
              <a:avLst/>
            </a:prstGeom>
            <a:ln w="101600" cap="rnd">
              <a:solidFill>
                <a:srgbClr val="F2F3F4"/>
              </a:solidFill>
              <a:prstDash val="solid"/>
              <a:headEnd type="none" w="sm" len="sm"/>
              <a:tailEnd type="none" w="sm" len="sm"/>
            </a:ln>
          </p:spPr>
        </p:sp>
        <p:sp>
          <p:nvSpPr>
            <p:cNvPr id="8" name="AutoShape 8"/>
            <p:cNvSpPr/>
            <p:nvPr/>
          </p:nvSpPr>
          <p:spPr>
            <a:xfrm>
              <a:off x="0" y="6628271"/>
              <a:ext cx="10186702" cy="0"/>
            </a:xfrm>
            <a:prstGeom prst="line">
              <a:avLst/>
            </a:prstGeom>
            <a:ln w="101600" cap="rnd">
              <a:solidFill>
                <a:srgbClr val="F2F3F4"/>
              </a:solidFill>
              <a:prstDash val="solid"/>
              <a:headEnd type="none" w="sm" len="sm"/>
              <a:tailEnd type="none" w="sm" len="sm"/>
            </a:ln>
          </p:spPr>
        </p:sp>
        <p:sp>
          <p:nvSpPr>
            <p:cNvPr id="9" name="AutoShape 9"/>
            <p:cNvSpPr/>
            <p:nvPr/>
          </p:nvSpPr>
          <p:spPr>
            <a:xfrm>
              <a:off x="308" y="8468360"/>
              <a:ext cx="10186394" cy="0"/>
            </a:xfrm>
            <a:prstGeom prst="line">
              <a:avLst/>
            </a:prstGeom>
            <a:ln w="101600" cap="rnd">
              <a:solidFill>
                <a:srgbClr val="F2F3F4"/>
              </a:solidFill>
              <a:prstDash val="solid"/>
              <a:headEnd type="none" w="sm" len="sm"/>
              <a:tailEnd type="none" w="sm" len="sm"/>
            </a:ln>
          </p:spPr>
        </p:sp>
        <p:sp>
          <p:nvSpPr>
            <p:cNvPr id="10" name="TextBox 10"/>
            <p:cNvSpPr txBox="1"/>
            <p:nvPr/>
          </p:nvSpPr>
          <p:spPr>
            <a:xfrm>
              <a:off x="2532" y="-47625"/>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JSON/BSON format.</a:t>
              </a:r>
              <a:endParaRPr lang="en-US" sz="2400" dirty="0">
                <a:solidFill>
                  <a:srgbClr val="0E2C4B"/>
                </a:solidFill>
                <a:latin typeface="Muli Regular"/>
              </a:endParaRPr>
            </a:p>
          </p:txBody>
        </p:sp>
        <p:sp>
          <p:nvSpPr>
            <p:cNvPr id="11" name="TextBox 11"/>
            <p:cNvSpPr txBox="1"/>
            <p:nvPr/>
          </p:nvSpPr>
          <p:spPr>
            <a:xfrm>
              <a:off x="33057" y="1998396"/>
              <a:ext cx="9147738" cy="534079"/>
            </a:xfrm>
            <a:prstGeom prst="rect">
              <a:avLst/>
            </a:prstGeom>
          </p:spPr>
          <p:txBody>
            <a:bodyPr wrap="square" lIns="0" tIns="0" rIns="0" bIns="0" rtlCol="0" anchor="t">
              <a:spAutoFit/>
            </a:bodyPr>
            <a:lstStyle/>
            <a:p>
              <a:pPr>
                <a:lnSpc>
                  <a:spcPts val="3359"/>
                </a:lnSpc>
              </a:pPr>
              <a:r>
                <a:rPr lang="en-US" sz="2400" dirty="0" smtClean="0">
                  <a:solidFill>
                    <a:srgbClr val="0E2C4B"/>
                  </a:solidFill>
                  <a:latin typeface="Muli Regular"/>
                </a:rPr>
                <a:t>What is </a:t>
              </a:r>
              <a:r>
                <a:rPr lang="en-US" sz="2400" dirty="0" err="1" smtClean="0">
                  <a:solidFill>
                    <a:srgbClr val="0E2C4B"/>
                  </a:solidFill>
                  <a:latin typeface="Muli Regular"/>
                </a:rPr>
                <a:t>mongodDB</a:t>
              </a:r>
              <a:r>
                <a:rPr lang="en-US" sz="2400" dirty="0" smtClean="0">
                  <a:solidFill>
                    <a:srgbClr val="0E2C4B"/>
                  </a:solidFill>
                  <a:latin typeface="Muli Regular"/>
                </a:rPr>
                <a:t> </a:t>
              </a:r>
              <a:r>
                <a:rPr lang="en-US" sz="2400" dirty="0" smtClean="0">
                  <a:solidFill>
                    <a:srgbClr val="0E2C4B"/>
                  </a:solidFill>
                  <a:latin typeface="Muli Regular"/>
                </a:rPr>
                <a:t>atlas</a:t>
              </a:r>
              <a:endParaRPr lang="en-US" sz="2400" dirty="0">
                <a:solidFill>
                  <a:srgbClr val="0E2C4B"/>
                </a:solidFill>
                <a:latin typeface="Muli Regular"/>
              </a:endParaRPr>
            </a:p>
          </p:txBody>
        </p:sp>
        <p:sp>
          <p:nvSpPr>
            <p:cNvPr id="12" name="TextBox 12"/>
            <p:cNvSpPr txBox="1"/>
            <p:nvPr/>
          </p:nvSpPr>
          <p:spPr>
            <a:xfrm>
              <a:off x="2532" y="3632554"/>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How to create atlas </a:t>
              </a:r>
              <a:r>
                <a:rPr lang="en-US" sz="2400" dirty="0" smtClean="0">
                  <a:solidFill>
                    <a:srgbClr val="0E2C4B"/>
                  </a:solidFill>
                  <a:latin typeface="Muli Regular"/>
                </a:rPr>
                <a:t>account?</a:t>
              </a:r>
              <a:endParaRPr lang="en-US" sz="2400" dirty="0">
                <a:solidFill>
                  <a:srgbClr val="0E2C4B"/>
                </a:solidFill>
                <a:latin typeface="Muli Regular"/>
              </a:endParaRPr>
            </a:p>
          </p:txBody>
        </p:sp>
        <p:sp>
          <p:nvSpPr>
            <p:cNvPr id="13" name="TextBox 13"/>
            <p:cNvSpPr txBox="1"/>
            <p:nvPr/>
          </p:nvSpPr>
          <p:spPr>
            <a:xfrm>
              <a:off x="2532" y="5472641"/>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Deploying a free cluster on </a:t>
              </a:r>
              <a:r>
                <a:rPr lang="en-US" sz="2400" dirty="0" err="1" smtClean="0">
                  <a:solidFill>
                    <a:srgbClr val="0E2C4B"/>
                  </a:solidFill>
                  <a:latin typeface="Muli Regular"/>
                </a:rPr>
                <a:t>MongoDB</a:t>
              </a:r>
              <a:r>
                <a:rPr lang="en-US" sz="2400" dirty="0" smtClean="0">
                  <a:solidFill>
                    <a:srgbClr val="0E2C4B"/>
                  </a:solidFill>
                  <a:latin typeface="Muli Regular"/>
                </a:rPr>
                <a:t> atlas</a:t>
              </a:r>
              <a:endParaRPr lang="en-US" sz="2400" dirty="0">
                <a:solidFill>
                  <a:srgbClr val="0E2C4B"/>
                </a:solidFill>
                <a:latin typeface="Muli Regular"/>
              </a:endParaRPr>
            </a:p>
          </p:txBody>
        </p:sp>
        <p:sp>
          <p:nvSpPr>
            <p:cNvPr id="14" name="TextBox 14"/>
            <p:cNvSpPr txBox="1"/>
            <p:nvPr/>
          </p:nvSpPr>
          <p:spPr>
            <a:xfrm>
              <a:off x="2532" y="7312729"/>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Manage database users for your cluster.</a:t>
              </a:r>
              <a:endParaRPr lang="en-US" sz="2400" dirty="0">
                <a:solidFill>
                  <a:srgbClr val="0E2C4B"/>
                </a:solidFill>
                <a:latin typeface="Muli Regular"/>
              </a:endParaRPr>
            </a:p>
          </p:txBody>
        </p:sp>
        <p:sp>
          <p:nvSpPr>
            <p:cNvPr id="15" name="TextBox 15"/>
            <p:cNvSpPr txBox="1"/>
            <p:nvPr/>
          </p:nvSpPr>
          <p:spPr>
            <a:xfrm>
              <a:off x="2532" y="9152819"/>
              <a:ext cx="9147738" cy="534079"/>
            </a:xfrm>
            <a:prstGeom prst="rect">
              <a:avLst/>
            </a:prstGeom>
          </p:spPr>
          <p:txBody>
            <a:bodyPr lIns="0" tIns="0" rIns="0" bIns="0" rtlCol="0" anchor="t">
              <a:spAutoFit/>
            </a:bodyPr>
            <a:lstStyle/>
            <a:p>
              <a:pPr>
                <a:lnSpc>
                  <a:spcPts val="3359"/>
                </a:lnSpc>
              </a:pPr>
              <a:endParaRPr lang="en-US" sz="2400" dirty="0">
                <a:solidFill>
                  <a:srgbClr val="0E2C4B"/>
                </a:solidFill>
                <a:latin typeface="Muli Regular"/>
              </a:endParaRPr>
            </a:p>
          </p:txBody>
        </p:sp>
      </p:grpSp>
      <p:grpSp>
        <p:nvGrpSpPr>
          <p:cNvPr id="16" name="Group 16"/>
          <p:cNvGrpSpPr/>
          <p:nvPr/>
        </p:nvGrpSpPr>
        <p:grpSpPr>
          <a:xfrm>
            <a:off x="1028700" y="1249503"/>
            <a:ext cx="6173123" cy="3373297"/>
            <a:chOff x="0" y="0"/>
            <a:chExt cx="8230830" cy="4497730"/>
          </a:xfrm>
        </p:grpSpPr>
        <p:grpSp>
          <p:nvGrpSpPr>
            <p:cNvPr id="17" name="Group 17"/>
            <p:cNvGrpSpPr/>
            <p:nvPr/>
          </p:nvGrpSpPr>
          <p:grpSpPr>
            <a:xfrm>
              <a:off x="0" y="3397063"/>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19" name="TextBox 19"/>
            <p:cNvSpPr txBox="1"/>
            <p:nvPr/>
          </p:nvSpPr>
          <p:spPr>
            <a:xfrm>
              <a:off x="0" y="0"/>
              <a:ext cx="8230830" cy="2822222"/>
            </a:xfrm>
            <a:prstGeom prst="rect">
              <a:avLst/>
            </a:prstGeom>
          </p:spPr>
          <p:txBody>
            <a:bodyPr lIns="0" tIns="0" rIns="0" bIns="0" rtlCol="0" anchor="t">
              <a:spAutoFit/>
            </a:bodyPr>
            <a:lstStyle/>
            <a:p>
              <a:pPr>
                <a:lnSpc>
                  <a:spcPts val="8400"/>
                </a:lnSpc>
              </a:pPr>
              <a:r>
                <a:rPr lang="en-US" sz="7000" dirty="0">
                  <a:solidFill>
                    <a:srgbClr val="0E2C4B"/>
                  </a:solidFill>
                  <a:latin typeface="Muli Bold Bold"/>
                </a:rPr>
                <a:t>Table of Contents</a:t>
              </a:r>
            </a:p>
          </p:txBody>
        </p:sp>
        <p:sp>
          <p:nvSpPr>
            <p:cNvPr id="20" name="TextBox 20"/>
            <p:cNvSpPr txBox="1"/>
            <p:nvPr/>
          </p:nvSpPr>
          <p:spPr>
            <a:xfrm>
              <a:off x="693230" y="3632366"/>
              <a:ext cx="5587728" cy="554919"/>
            </a:xfrm>
            <a:prstGeom prst="rect">
              <a:avLst/>
            </a:prstGeom>
          </p:spPr>
          <p:txBody>
            <a:bodyPr lIns="0" tIns="0" rIns="0" bIns="0" rtlCol="0" anchor="t">
              <a:spAutoFit/>
            </a:bodyPr>
            <a:lstStyle/>
            <a:p>
              <a:pPr>
                <a:lnSpc>
                  <a:spcPts val="3360"/>
                </a:lnSpc>
              </a:pPr>
              <a:r>
                <a:rPr lang="en-US" sz="2800" dirty="0">
                  <a:solidFill>
                    <a:srgbClr val="FFFFFF"/>
                  </a:solidFill>
                  <a:latin typeface="Muli Regular Bold"/>
                </a:rPr>
                <a:t>Points for discussion</a:t>
              </a:r>
            </a:p>
          </p:txBody>
        </p:sp>
      </p:grpSp>
      <p:sp>
        <p:nvSpPr>
          <p:cNvPr id="21" name="TextBox 21"/>
          <p:cNvSpPr txBox="1"/>
          <p:nvPr/>
        </p:nvSpPr>
        <p:spPr>
          <a:xfrm>
            <a:off x="1028700" y="7993803"/>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2" name="Picture 22"/>
          <p:cNvPicPr>
            <a:picLocks noChangeAspect="1"/>
          </p:cNvPicPr>
          <p:nvPr/>
        </p:nvPicPr>
        <p:blipFill>
          <a:blip r:embed="rId2" cstate="print"/>
          <a:srcRect r="4223"/>
          <a:stretch>
            <a:fillRect/>
          </a:stretch>
        </p:blipFill>
        <p:spPr>
          <a:xfrm>
            <a:off x="14249252" y="8496300"/>
            <a:ext cx="3257988" cy="112680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77180" y="332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id="4" name="Group 4"/>
          <p:cNvGrpSpPr/>
          <p:nvPr/>
        </p:nvGrpSpPr>
        <p:grpSpPr>
          <a:xfrm>
            <a:off x="9619273" y="1465844"/>
            <a:ext cx="7640027" cy="7300892"/>
            <a:chOff x="0" y="-47625"/>
            <a:chExt cx="10186702" cy="9734523"/>
          </a:xfrm>
        </p:grpSpPr>
        <p:sp>
          <p:nvSpPr>
            <p:cNvPr id="5" name="AutoShape 5"/>
            <p:cNvSpPr/>
            <p:nvPr/>
          </p:nvSpPr>
          <p:spPr>
            <a:xfrm>
              <a:off x="2532" y="1108004"/>
              <a:ext cx="10184170" cy="0"/>
            </a:xfrm>
            <a:prstGeom prst="line">
              <a:avLst/>
            </a:prstGeom>
            <a:ln w="101600" cap="rnd">
              <a:solidFill>
                <a:srgbClr val="F2F3F4"/>
              </a:solidFill>
              <a:prstDash val="solid"/>
              <a:headEnd type="none" w="sm" len="sm"/>
              <a:tailEnd type="none" w="sm" len="sm"/>
            </a:ln>
          </p:spPr>
        </p:sp>
        <p:sp>
          <p:nvSpPr>
            <p:cNvPr id="6" name="AutoShape 6"/>
            <p:cNvSpPr/>
            <p:nvPr/>
          </p:nvSpPr>
          <p:spPr>
            <a:xfrm>
              <a:off x="2532" y="2948093"/>
              <a:ext cx="10184170" cy="0"/>
            </a:xfrm>
            <a:prstGeom prst="line">
              <a:avLst/>
            </a:prstGeom>
            <a:ln w="101600" cap="rnd">
              <a:solidFill>
                <a:srgbClr val="F2F3F4"/>
              </a:solidFill>
              <a:prstDash val="solid"/>
              <a:headEnd type="none" w="sm" len="sm"/>
              <a:tailEnd type="none" w="sm" len="sm"/>
            </a:ln>
          </p:spPr>
        </p:sp>
        <p:sp>
          <p:nvSpPr>
            <p:cNvPr id="7" name="AutoShape 7"/>
            <p:cNvSpPr/>
            <p:nvPr/>
          </p:nvSpPr>
          <p:spPr>
            <a:xfrm>
              <a:off x="2532" y="4788182"/>
              <a:ext cx="10184170" cy="0"/>
            </a:xfrm>
            <a:prstGeom prst="line">
              <a:avLst/>
            </a:prstGeom>
            <a:ln w="101600" cap="rnd">
              <a:solidFill>
                <a:srgbClr val="F2F3F4"/>
              </a:solidFill>
              <a:prstDash val="solid"/>
              <a:headEnd type="none" w="sm" len="sm"/>
              <a:tailEnd type="none" w="sm" len="sm"/>
            </a:ln>
          </p:spPr>
        </p:sp>
        <p:sp>
          <p:nvSpPr>
            <p:cNvPr id="8" name="AutoShape 8"/>
            <p:cNvSpPr/>
            <p:nvPr/>
          </p:nvSpPr>
          <p:spPr>
            <a:xfrm>
              <a:off x="0" y="6628271"/>
              <a:ext cx="10186702" cy="0"/>
            </a:xfrm>
            <a:prstGeom prst="line">
              <a:avLst/>
            </a:prstGeom>
            <a:ln w="101600" cap="rnd">
              <a:solidFill>
                <a:srgbClr val="F2F3F4"/>
              </a:solidFill>
              <a:prstDash val="solid"/>
              <a:headEnd type="none" w="sm" len="sm"/>
              <a:tailEnd type="none" w="sm" len="sm"/>
            </a:ln>
          </p:spPr>
        </p:sp>
        <p:sp>
          <p:nvSpPr>
            <p:cNvPr id="9" name="AutoShape 9"/>
            <p:cNvSpPr/>
            <p:nvPr/>
          </p:nvSpPr>
          <p:spPr>
            <a:xfrm>
              <a:off x="308" y="8468360"/>
              <a:ext cx="10186394" cy="0"/>
            </a:xfrm>
            <a:prstGeom prst="line">
              <a:avLst/>
            </a:prstGeom>
            <a:ln w="101600" cap="rnd">
              <a:solidFill>
                <a:srgbClr val="F2F3F4"/>
              </a:solidFill>
              <a:prstDash val="solid"/>
              <a:headEnd type="none" w="sm" len="sm"/>
              <a:tailEnd type="none" w="sm" len="sm"/>
            </a:ln>
          </p:spPr>
        </p:sp>
        <p:sp>
          <p:nvSpPr>
            <p:cNvPr id="10" name="TextBox 10"/>
            <p:cNvSpPr txBox="1"/>
            <p:nvPr/>
          </p:nvSpPr>
          <p:spPr>
            <a:xfrm>
              <a:off x="2532" y="-47625"/>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Manage the IP access list.</a:t>
              </a:r>
              <a:endParaRPr lang="en-US" sz="2400" dirty="0">
                <a:solidFill>
                  <a:srgbClr val="0E2C4B"/>
                </a:solidFill>
                <a:latin typeface="Muli Regular"/>
              </a:endParaRPr>
            </a:p>
          </p:txBody>
        </p:sp>
        <p:sp>
          <p:nvSpPr>
            <p:cNvPr id="11" name="TextBox 11"/>
            <p:cNvSpPr txBox="1"/>
            <p:nvPr/>
          </p:nvSpPr>
          <p:spPr>
            <a:xfrm>
              <a:off x="33057" y="1998396"/>
              <a:ext cx="9147738" cy="534079"/>
            </a:xfrm>
            <a:prstGeom prst="rect">
              <a:avLst/>
            </a:prstGeom>
          </p:spPr>
          <p:txBody>
            <a:bodyPr wrap="square" lIns="0" tIns="0" rIns="0" bIns="0" rtlCol="0" anchor="t">
              <a:spAutoFit/>
            </a:bodyPr>
            <a:lstStyle/>
            <a:p>
              <a:pPr>
                <a:lnSpc>
                  <a:spcPts val="3359"/>
                </a:lnSpc>
              </a:pPr>
              <a:r>
                <a:rPr lang="en-US" sz="2400" dirty="0" smtClean="0">
                  <a:solidFill>
                    <a:srgbClr val="0E2C4B"/>
                  </a:solidFill>
                  <a:latin typeface="Muli Regular"/>
                </a:rPr>
                <a:t>Connect </a:t>
              </a:r>
              <a:r>
                <a:rPr lang="en-US" sz="2400" dirty="0" smtClean="0">
                  <a:solidFill>
                    <a:srgbClr val="0E2C4B"/>
                  </a:solidFill>
                  <a:latin typeface="Muli Regular"/>
                </a:rPr>
                <a:t>to your cluster.</a:t>
              </a:r>
              <a:endParaRPr lang="en-US" sz="2400" dirty="0">
                <a:solidFill>
                  <a:srgbClr val="0E2C4B"/>
                </a:solidFill>
                <a:latin typeface="Muli Regular"/>
              </a:endParaRPr>
            </a:p>
          </p:txBody>
        </p:sp>
        <p:sp>
          <p:nvSpPr>
            <p:cNvPr id="12" name="TextBox 12"/>
            <p:cNvSpPr txBox="1"/>
            <p:nvPr/>
          </p:nvSpPr>
          <p:spPr>
            <a:xfrm>
              <a:off x="2532" y="3632554"/>
              <a:ext cx="9147738" cy="534079"/>
            </a:xfrm>
            <a:prstGeom prst="rect">
              <a:avLst/>
            </a:prstGeom>
          </p:spPr>
          <p:txBody>
            <a:bodyPr lIns="0" tIns="0" rIns="0" bIns="0" rtlCol="0" anchor="t">
              <a:spAutoFit/>
            </a:bodyPr>
            <a:lstStyle/>
            <a:p>
              <a:pPr>
                <a:lnSpc>
                  <a:spcPts val="3359"/>
                </a:lnSpc>
              </a:pPr>
              <a:r>
                <a:rPr lang="en-US" sz="2400" dirty="0" smtClean="0">
                  <a:solidFill>
                    <a:srgbClr val="0E2C4B"/>
                  </a:solidFill>
                  <a:latin typeface="Muli Regular"/>
                </a:rPr>
                <a:t>Insert and view a document.</a:t>
              </a:r>
              <a:endParaRPr lang="en-US" sz="2400" dirty="0">
                <a:solidFill>
                  <a:srgbClr val="0E2C4B"/>
                </a:solidFill>
                <a:latin typeface="Muli Regular"/>
              </a:endParaRPr>
            </a:p>
          </p:txBody>
        </p:sp>
        <p:sp>
          <p:nvSpPr>
            <p:cNvPr id="13" name="TextBox 13"/>
            <p:cNvSpPr txBox="1"/>
            <p:nvPr/>
          </p:nvSpPr>
          <p:spPr>
            <a:xfrm>
              <a:off x="2532" y="5472641"/>
              <a:ext cx="9147738" cy="534079"/>
            </a:xfrm>
            <a:prstGeom prst="rect">
              <a:avLst/>
            </a:prstGeom>
          </p:spPr>
          <p:txBody>
            <a:bodyPr lIns="0" tIns="0" rIns="0" bIns="0" rtlCol="0" anchor="t">
              <a:spAutoFit/>
            </a:bodyPr>
            <a:lstStyle/>
            <a:p>
              <a:pPr>
                <a:lnSpc>
                  <a:spcPts val="3359"/>
                </a:lnSpc>
              </a:pPr>
              <a:r>
                <a:rPr lang="en-US" sz="2400" dirty="0" err="1" smtClean="0">
                  <a:solidFill>
                    <a:srgbClr val="0E2C4B"/>
                  </a:solidFill>
                  <a:latin typeface="Muli Regular"/>
                </a:rPr>
                <a:t>hgfghf</a:t>
              </a:r>
              <a:endParaRPr lang="en-US" sz="2400" dirty="0">
                <a:solidFill>
                  <a:srgbClr val="0E2C4B"/>
                </a:solidFill>
                <a:latin typeface="Muli Regular"/>
              </a:endParaRPr>
            </a:p>
          </p:txBody>
        </p:sp>
        <p:sp>
          <p:nvSpPr>
            <p:cNvPr id="14" name="TextBox 14"/>
            <p:cNvSpPr txBox="1"/>
            <p:nvPr/>
          </p:nvSpPr>
          <p:spPr>
            <a:xfrm>
              <a:off x="2532" y="7312729"/>
              <a:ext cx="9147738" cy="534079"/>
            </a:xfrm>
            <a:prstGeom prst="rect">
              <a:avLst/>
            </a:prstGeom>
          </p:spPr>
          <p:txBody>
            <a:bodyPr lIns="0" tIns="0" rIns="0" bIns="0" rtlCol="0" anchor="t">
              <a:spAutoFit/>
            </a:bodyPr>
            <a:lstStyle/>
            <a:p>
              <a:pPr>
                <a:lnSpc>
                  <a:spcPts val="3359"/>
                </a:lnSpc>
              </a:pPr>
              <a:r>
                <a:rPr lang="en-US" sz="2400" dirty="0" err="1" smtClean="0">
                  <a:solidFill>
                    <a:srgbClr val="0E2C4B"/>
                  </a:solidFill>
                  <a:latin typeface="Muli Regular"/>
                </a:rPr>
                <a:t>hjfhjf</a:t>
              </a:r>
              <a:endParaRPr lang="en-US" sz="2400" dirty="0">
                <a:solidFill>
                  <a:srgbClr val="0E2C4B"/>
                </a:solidFill>
                <a:latin typeface="Muli Regular"/>
              </a:endParaRPr>
            </a:p>
          </p:txBody>
        </p:sp>
        <p:sp>
          <p:nvSpPr>
            <p:cNvPr id="15" name="TextBox 15"/>
            <p:cNvSpPr txBox="1"/>
            <p:nvPr/>
          </p:nvSpPr>
          <p:spPr>
            <a:xfrm>
              <a:off x="2532" y="9152819"/>
              <a:ext cx="9147738" cy="534079"/>
            </a:xfrm>
            <a:prstGeom prst="rect">
              <a:avLst/>
            </a:prstGeom>
          </p:spPr>
          <p:txBody>
            <a:bodyPr lIns="0" tIns="0" rIns="0" bIns="0" rtlCol="0" anchor="t">
              <a:spAutoFit/>
            </a:bodyPr>
            <a:lstStyle/>
            <a:p>
              <a:pPr>
                <a:lnSpc>
                  <a:spcPts val="3359"/>
                </a:lnSpc>
              </a:pPr>
              <a:endParaRPr lang="en-US" sz="2400" dirty="0">
                <a:solidFill>
                  <a:srgbClr val="0E2C4B"/>
                </a:solidFill>
                <a:latin typeface="Muli Regular"/>
              </a:endParaRPr>
            </a:p>
          </p:txBody>
        </p:sp>
      </p:grpSp>
      <p:grpSp>
        <p:nvGrpSpPr>
          <p:cNvPr id="16" name="Group 16"/>
          <p:cNvGrpSpPr/>
          <p:nvPr/>
        </p:nvGrpSpPr>
        <p:grpSpPr>
          <a:xfrm>
            <a:off x="1028700" y="1249503"/>
            <a:ext cx="6173123" cy="3373297"/>
            <a:chOff x="0" y="0"/>
            <a:chExt cx="8230830" cy="4497730"/>
          </a:xfrm>
        </p:grpSpPr>
        <p:grpSp>
          <p:nvGrpSpPr>
            <p:cNvPr id="17" name="Group 17"/>
            <p:cNvGrpSpPr/>
            <p:nvPr/>
          </p:nvGrpSpPr>
          <p:grpSpPr>
            <a:xfrm>
              <a:off x="0" y="3397063"/>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id="19" name="TextBox 19"/>
            <p:cNvSpPr txBox="1"/>
            <p:nvPr/>
          </p:nvSpPr>
          <p:spPr>
            <a:xfrm>
              <a:off x="0" y="0"/>
              <a:ext cx="8230830" cy="2822222"/>
            </a:xfrm>
            <a:prstGeom prst="rect">
              <a:avLst/>
            </a:prstGeom>
          </p:spPr>
          <p:txBody>
            <a:bodyPr lIns="0" tIns="0" rIns="0" bIns="0" rtlCol="0" anchor="t">
              <a:spAutoFit/>
            </a:bodyPr>
            <a:lstStyle/>
            <a:p>
              <a:pPr>
                <a:lnSpc>
                  <a:spcPts val="8400"/>
                </a:lnSpc>
              </a:pPr>
              <a:r>
                <a:rPr lang="en-US" sz="7000" dirty="0">
                  <a:solidFill>
                    <a:srgbClr val="0E2C4B"/>
                  </a:solidFill>
                  <a:latin typeface="Muli Bold Bold"/>
                </a:rPr>
                <a:t>Table of Contents</a:t>
              </a:r>
            </a:p>
          </p:txBody>
        </p:sp>
        <p:sp>
          <p:nvSpPr>
            <p:cNvPr id="20" name="TextBox 20"/>
            <p:cNvSpPr txBox="1"/>
            <p:nvPr/>
          </p:nvSpPr>
          <p:spPr>
            <a:xfrm>
              <a:off x="693230" y="3632366"/>
              <a:ext cx="5587728" cy="554919"/>
            </a:xfrm>
            <a:prstGeom prst="rect">
              <a:avLst/>
            </a:prstGeom>
          </p:spPr>
          <p:txBody>
            <a:bodyPr lIns="0" tIns="0" rIns="0" bIns="0" rtlCol="0" anchor="t">
              <a:spAutoFit/>
            </a:bodyPr>
            <a:lstStyle/>
            <a:p>
              <a:pPr>
                <a:lnSpc>
                  <a:spcPts val="3360"/>
                </a:lnSpc>
              </a:pPr>
              <a:r>
                <a:rPr lang="en-US" sz="2800" dirty="0">
                  <a:solidFill>
                    <a:srgbClr val="FFFFFF"/>
                  </a:solidFill>
                  <a:latin typeface="Muli Regular Bold"/>
                </a:rPr>
                <a:t>Points for discussion</a:t>
              </a:r>
            </a:p>
          </p:txBody>
        </p:sp>
      </p:grpSp>
      <p:sp>
        <p:nvSpPr>
          <p:cNvPr id="21" name="TextBox 21"/>
          <p:cNvSpPr txBox="1"/>
          <p:nvPr/>
        </p:nvSpPr>
        <p:spPr>
          <a:xfrm>
            <a:off x="1028700" y="7993803"/>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22" name="Picture 22"/>
          <p:cNvPicPr>
            <a:picLocks noChangeAspect="1"/>
          </p:cNvPicPr>
          <p:nvPr/>
        </p:nvPicPr>
        <p:blipFill>
          <a:blip r:embed="rId2" cstate="print"/>
          <a:srcRect r="4223"/>
          <a:stretch>
            <a:fillRect/>
          </a:stretch>
        </p:blipFill>
        <p:spPr>
          <a:xfrm>
            <a:off x="14249252" y="8496300"/>
            <a:ext cx="3257988" cy="112680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6066" y="2566635"/>
            <a:ext cx="7545134" cy="5884662"/>
            <a:chOff x="0" y="0"/>
            <a:chExt cx="9703567" cy="5432871"/>
          </a:xfrm>
        </p:grpSpPr>
        <p:sp>
          <p:nvSpPr>
            <p:cNvPr id="3" name="TextBox 3"/>
            <p:cNvSpPr txBox="1"/>
            <p:nvPr/>
          </p:nvSpPr>
          <p:spPr>
            <a:xfrm>
              <a:off x="0" y="0"/>
              <a:ext cx="9703567" cy="454754"/>
            </a:xfrm>
            <a:prstGeom prst="rect">
              <a:avLst/>
            </a:prstGeom>
          </p:spPr>
          <p:txBody>
            <a:bodyPr lIns="0" tIns="0" rIns="0" bIns="0" rtlCol="0" anchor="t">
              <a:spAutoFit/>
            </a:bodyPr>
            <a:lstStyle/>
            <a:p>
              <a:pPr>
                <a:lnSpc>
                  <a:spcPts val="3359"/>
                </a:lnSpc>
              </a:pPr>
              <a:r>
                <a:rPr lang="en-US" sz="5400" b="1" dirty="0" smtClean="0">
                  <a:solidFill>
                    <a:srgbClr val="0E2C4B"/>
                  </a:solidFill>
                  <a:latin typeface="Muli Regular"/>
                </a:rPr>
                <a:t>What is Databases ?</a:t>
              </a:r>
              <a:endParaRPr lang="en-US" sz="5400" b="1" dirty="0">
                <a:solidFill>
                  <a:srgbClr val="0E2C4B"/>
                </a:solidFill>
                <a:latin typeface="Muli Regular"/>
              </a:endParaRPr>
            </a:p>
          </p:txBody>
        </p:sp>
        <p:sp>
          <p:nvSpPr>
            <p:cNvPr id="4" name="TextBox 4"/>
            <p:cNvSpPr txBox="1"/>
            <p:nvPr/>
          </p:nvSpPr>
          <p:spPr>
            <a:xfrm>
              <a:off x="0" y="1037646"/>
              <a:ext cx="8956646" cy="4395225"/>
            </a:xfrm>
            <a:prstGeom prst="rect">
              <a:avLst/>
            </a:prstGeom>
          </p:spPr>
          <p:txBody>
            <a:bodyPr lIns="0" tIns="0" rIns="0" bIns="0" rtlCol="0" anchor="t">
              <a:spAutoFit/>
            </a:bodyPr>
            <a:lstStyle/>
            <a:p>
              <a:pPr algn="just">
                <a:lnSpc>
                  <a:spcPts val="3359"/>
                </a:lnSpc>
              </a:pPr>
              <a:r>
                <a:rPr lang="en-US" sz="2400" dirty="0" smtClean="0">
                  <a:latin typeface="Muli Regular" panose="020B0604020202020204" charset="0"/>
                </a:rPr>
                <a:t>A database is an organized collection of data, typically stored and accessed electronically from a computer system. Databases are designed to manage large amounts of information efficiently by allowing data to be easily retrieved, inserted, updated, and deleted. They are essential components of most software applications, including web applications, and are used in various industries for different purposes, such as storing customer information, inventory management, financial transactions, and more.</a:t>
              </a:r>
              <a:endParaRPr lang="en-US" sz="2400" dirty="0">
                <a:solidFill>
                  <a:srgbClr val="0E2C4B"/>
                </a:solidFill>
                <a:latin typeface="Muli Regular" panose="020B0604020202020204" charset="0"/>
              </a:endParaRPr>
            </a:p>
          </p:txBody>
        </p:sp>
      </p:grpSp>
      <p:sp>
        <p:nvSpPr>
          <p:cNvPr id="10" name="TextBox 10"/>
          <p:cNvSpPr txBox="1"/>
          <p:nvPr/>
        </p:nvSpPr>
        <p:spPr>
          <a:xfrm>
            <a:off x="13314903" y="9210675"/>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1" name="Picture 11"/>
          <p:cNvPicPr>
            <a:picLocks noChangeAspect="1"/>
          </p:cNvPicPr>
          <p:nvPr/>
        </p:nvPicPr>
        <p:blipFill>
          <a:blip r:embed="rId2" cstate="print"/>
          <a:srcRect r="4223"/>
          <a:stretch>
            <a:fillRect/>
          </a:stretch>
        </p:blipFill>
        <p:spPr>
          <a:xfrm>
            <a:off x="1028700" y="465299"/>
            <a:ext cx="3257988" cy="1126803"/>
          </a:xfrm>
          <a:prstGeom prst="rect">
            <a:avLst/>
          </a:prstGeom>
        </p:spPr>
      </p:pic>
      <p:pic>
        <p:nvPicPr>
          <p:cNvPr id="1028" name="Picture 4" descr="C:\Users\abijo\Downloads\database1.jfif"/>
          <p:cNvPicPr>
            <a:picLocks noChangeAspect="1" noChangeArrowheads="1"/>
          </p:cNvPicPr>
          <p:nvPr/>
        </p:nvPicPr>
        <p:blipFill>
          <a:blip r:embed="rId3"/>
          <a:srcRect/>
          <a:stretch>
            <a:fillRect/>
          </a:stretch>
        </p:blipFill>
        <p:spPr bwMode="auto">
          <a:xfrm>
            <a:off x="2500266" y="3929054"/>
            <a:ext cx="4643470" cy="3714776"/>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33328" y="876300"/>
            <a:ext cx="9601200" cy="8557719"/>
            <a:chOff x="0" y="0"/>
            <a:chExt cx="9703567" cy="6411324"/>
          </a:xfrm>
        </p:grpSpPr>
        <p:sp>
          <p:nvSpPr>
            <p:cNvPr id="3" name="TextBox 3"/>
            <p:cNvSpPr txBox="1"/>
            <p:nvPr/>
          </p:nvSpPr>
          <p:spPr>
            <a:xfrm>
              <a:off x="0" y="0"/>
              <a:ext cx="9703567" cy="1245142"/>
            </a:xfrm>
            <a:prstGeom prst="rect">
              <a:avLst/>
            </a:prstGeom>
          </p:spPr>
          <p:txBody>
            <a:bodyPr wrap="square" lIns="0" tIns="0" rIns="0" bIns="0" rtlCol="0" anchor="t">
              <a:spAutoFit/>
            </a:bodyPr>
            <a:lstStyle/>
            <a:p>
              <a:r>
                <a:rPr lang="en-US" sz="5400" b="1" dirty="0" smtClean="0">
                  <a:solidFill>
                    <a:srgbClr val="0E2C4B"/>
                  </a:solidFill>
                  <a:latin typeface="Muli Regular"/>
                </a:rPr>
                <a:t>Importance of databases in modern applications.</a:t>
              </a:r>
              <a:endParaRPr lang="en-US" sz="5400" b="1" dirty="0" smtClean="0">
                <a:solidFill>
                  <a:srgbClr val="0E2C4B"/>
                </a:solidFill>
                <a:latin typeface="Muli Regular"/>
              </a:endParaRPr>
            </a:p>
          </p:txBody>
        </p:sp>
        <p:sp>
          <p:nvSpPr>
            <p:cNvPr id="4" name="TextBox 4"/>
            <p:cNvSpPr txBox="1"/>
            <p:nvPr/>
          </p:nvSpPr>
          <p:spPr>
            <a:xfrm>
              <a:off x="0" y="1430754"/>
              <a:ext cx="9703567" cy="4980570"/>
            </a:xfrm>
            <a:prstGeom prst="rect">
              <a:avLst/>
            </a:prstGeom>
          </p:spPr>
          <p:txBody>
            <a:bodyPr wrap="square" lIns="0" tIns="0" rIns="0" bIns="0" rtlCol="0" anchor="t">
              <a:spAutoFit/>
            </a:bodyPr>
            <a:lstStyle/>
            <a:p>
              <a:pPr>
                <a:lnSpc>
                  <a:spcPct val="150000"/>
                </a:lnSpc>
              </a:pPr>
              <a:r>
                <a:rPr lang="en-US" sz="2400" dirty="0" smtClean="0">
                  <a:latin typeface="Muli Regular" panose="020B0604020202020204" charset="0"/>
                </a:rPr>
                <a:t>Data Storage: Databases provide a structured and efficient way to store data persistently. This ensures that the data remains available even after the application shuts down or restarts.</a:t>
              </a:r>
            </a:p>
            <a:p>
              <a:pPr>
                <a:lnSpc>
                  <a:spcPct val="150000"/>
                </a:lnSpc>
              </a:pPr>
              <a:endParaRPr lang="en-US" sz="2400" dirty="0" smtClean="0">
                <a:latin typeface="Muli Regular" panose="020B0604020202020204" charset="0"/>
              </a:endParaRPr>
            </a:p>
            <a:p>
              <a:pPr>
                <a:lnSpc>
                  <a:spcPct val="150000"/>
                </a:lnSpc>
              </a:pPr>
              <a:r>
                <a:rPr lang="en-US" sz="2400" dirty="0" smtClean="0">
                  <a:latin typeface="Muli Regular" panose="020B0604020202020204" charset="0"/>
                </a:rPr>
                <a:t>Data Retrieval: Databases enable efficient retrieval of data based on various criteria. This allows applications to quickly fetch the required information and present it to users.</a:t>
              </a:r>
            </a:p>
            <a:p>
              <a:pPr>
                <a:lnSpc>
                  <a:spcPct val="150000"/>
                </a:lnSpc>
              </a:pPr>
              <a:endParaRPr lang="en-US" sz="2400" dirty="0" smtClean="0">
                <a:latin typeface="Muli Regular" panose="020B0604020202020204" charset="0"/>
              </a:endParaRPr>
            </a:p>
            <a:p>
              <a:pPr>
                <a:lnSpc>
                  <a:spcPct val="150000"/>
                </a:lnSpc>
              </a:pPr>
              <a:r>
                <a:rPr lang="en-US" sz="2400" dirty="0" smtClean="0">
                  <a:latin typeface="Muli Regular" panose="020B0604020202020204" charset="0"/>
                </a:rPr>
                <a:t>Data Integrity: Databases offer mechanisms to enforce data integrity constraints such as unique keys, foreign keys, and data validation rules. This ensures that the data remains consistent and accurate over time.</a:t>
              </a:r>
              <a:endParaRPr lang="en-US" sz="2400" dirty="0" smtClean="0">
                <a:latin typeface="Muli Regular" panose="020B0604020202020204" charset="0"/>
              </a:endParaRPr>
            </a:p>
          </p:txBody>
        </p:sp>
      </p:grpSp>
      <p:sp>
        <p:nvSpPr>
          <p:cNvPr id="10" name="TextBox 10"/>
          <p:cNvSpPr txBox="1"/>
          <p:nvPr/>
        </p:nvSpPr>
        <p:spPr>
          <a:xfrm>
            <a:off x="13314903" y="9210675"/>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1" name="Picture 11"/>
          <p:cNvPicPr>
            <a:picLocks noChangeAspect="1"/>
          </p:cNvPicPr>
          <p:nvPr/>
        </p:nvPicPr>
        <p:blipFill>
          <a:blip r:embed="rId2" cstate="print"/>
          <a:srcRect r="4223"/>
          <a:stretch>
            <a:fillRect/>
          </a:stretch>
        </p:blipFill>
        <p:spPr>
          <a:xfrm>
            <a:off x="1028700" y="465299"/>
            <a:ext cx="3257988" cy="1126803"/>
          </a:xfrm>
          <a:prstGeom prst="rect">
            <a:avLst/>
          </a:prstGeom>
        </p:spPr>
      </p:pic>
      <p:pic>
        <p:nvPicPr>
          <p:cNvPr id="2050" name="Picture 2" descr="C:\Users\abijo\Downloads\allDatabase.png"/>
          <p:cNvPicPr>
            <a:picLocks noChangeAspect="1" noChangeArrowheads="1"/>
          </p:cNvPicPr>
          <p:nvPr/>
        </p:nvPicPr>
        <p:blipFill>
          <a:blip r:embed="rId3"/>
          <a:srcRect/>
          <a:stretch>
            <a:fillRect/>
          </a:stretch>
        </p:blipFill>
        <p:spPr bwMode="auto">
          <a:xfrm>
            <a:off x="571440" y="3071798"/>
            <a:ext cx="6715172" cy="4048136"/>
          </a:xfrm>
          <a:prstGeom prst="rect">
            <a:avLst/>
          </a:prstGeom>
          <a:noFill/>
        </p:spPr>
      </p:pic>
    </p:spTree>
    <p:extLst>
      <p:ext uri="{BB962C8B-B14F-4D97-AF65-F5344CB8AC3E}">
        <p14:creationId xmlns:p14="http://schemas.microsoft.com/office/powerpoint/2010/main" xmlns="" val="3924868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33328" y="876300"/>
            <a:ext cx="9601200" cy="7384770"/>
            <a:chOff x="0" y="0"/>
            <a:chExt cx="9703567" cy="5532567"/>
          </a:xfrm>
        </p:grpSpPr>
        <p:sp>
          <p:nvSpPr>
            <p:cNvPr id="3" name="TextBox 3"/>
            <p:cNvSpPr txBox="1"/>
            <p:nvPr/>
          </p:nvSpPr>
          <p:spPr>
            <a:xfrm>
              <a:off x="0" y="0"/>
              <a:ext cx="9703567" cy="1245142"/>
            </a:xfrm>
            <a:prstGeom prst="rect">
              <a:avLst/>
            </a:prstGeom>
          </p:spPr>
          <p:txBody>
            <a:bodyPr wrap="square" lIns="0" tIns="0" rIns="0" bIns="0" rtlCol="0" anchor="t">
              <a:spAutoFit/>
            </a:bodyPr>
            <a:lstStyle/>
            <a:p>
              <a:r>
                <a:rPr lang="en-US" sz="5400" b="1" dirty="0" smtClean="0">
                  <a:solidFill>
                    <a:srgbClr val="0E2C4B"/>
                  </a:solidFill>
                  <a:latin typeface="Muli Regular"/>
                </a:rPr>
                <a:t>Importance of databases in modern applications.</a:t>
              </a:r>
              <a:endParaRPr lang="en-US" sz="5400" b="1" dirty="0" smtClean="0">
                <a:solidFill>
                  <a:srgbClr val="0E2C4B"/>
                </a:solidFill>
                <a:latin typeface="Muli Regular"/>
              </a:endParaRPr>
            </a:p>
          </p:txBody>
        </p:sp>
        <p:sp>
          <p:nvSpPr>
            <p:cNvPr id="4" name="TextBox 4"/>
            <p:cNvSpPr txBox="1"/>
            <p:nvPr/>
          </p:nvSpPr>
          <p:spPr>
            <a:xfrm>
              <a:off x="0" y="1430754"/>
              <a:ext cx="9703567" cy="4101813"/>
            </a:xfrm>
            <a:prstGeom prst="rect">
              <a:avLst/>
            </a:prstGeom>
          </p:spPr>
          <p:txBody>
            <a:bodyPr wrap="square" lIns="0" tIns="0" rIns="0" bIns="0" rtlCol="0" anchor="t">
              <a:spAutoFit/>
            </a:bodyPr>
            <a:lstStyle/>
            <a:p>
              <a:pPr>
                <a:lnSpc>
                  <a:spcPct val="150000"/>
                </a:lnSpc>
              </a:pPr>
              <a:endParaRPr lang="en-US" sz="2400" dirty="0" smtClean="0">
                <a:latin typeface="Muli Regular" panose="020B0604020202020204" charset="0"/>
              </a:endParaRPr>
            </a:p>
            <a:p>
              <a:pPr>
                <a:lnSpc>
                  <a:spcPct val="150000"/>
                </a:lnSpc>
              </a:pPr>
              <a:r>
                <a:rPr lang="en-US" sz="2400" dirty="0" smtClean="0">
                  <a:latin typeface="Muli Regular" panose="020B0604020202020204" charset="0"/>
                </a:rPr>
                <a:t>Scalability: Modern databases are designed to scale horizontally or vertically to handle increasing amounts of data and user requests. This scalability is essential for applications experiencing growth in user base or data volume.</a:t>
              </a:r>
            </a:p>
            <a:p>
              <a:pPr>
                <a:lnSpc>
                  <a:spcPct val="150000"/>
                </a:lnSpc>
              </a:pPr>
              <a:endParaRPr lang="en-US" sz="2400" dirty="0" smtClean="0">
                <a:latin typeface="Muli Regular" panose="020B0604020202020204" charset="0"/>
              </a:endParaRPr>
            </a:p>
            <a:p>
              <a:pPr>
                <a:lnSpc>
                  <a:spcPct val="150000"/>
                </a:lnSpc>
              </a:pPr>
              <a:r>
                <a:rPr lang="en-US" sz="2400" dirty="0" smtClean="0">
                  <a:latin typeface="Muli Regular" panose="020B0604020202020204" charset="0"/>
                </a:rPr>
                <a:t>Concurrency Control: Databases support concurrency control mechanisms to manage simultaneous access to data by multiple users or processes. This prevents data corruption and ensures that transactions are executed reliably.</a:t>
              </a:r>
              <a:endParaRPr lang="en-US" sz="2400" dirty="0" smtClean="0">
                <a:latin typeface="Muli Regular" panose="020B0604020202020204" charset="0"/>
              </a:endParaRPr>
            </a:p>
          </p:txBody>
        </p:sp>
      </p:grpSp>
      <p:sp>
        <p:nvSpPr>
          <p:cNvPr id="10" name="TextBox 10"/>
          <p:cNvSpPr txBox="1"/>
          <p:nvPr/>
        </p:nvSpPr>
        <p:spPr>
          <a:xfrm>
            <a:off x="13314903" y="9210675"/>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1" name="Picture 11"/>
          <p:cNvPicPr>
            <a:picLocks noChangeAspect="1"/>
          </p:cNvPicPr>
          <p:nvPr/>
        </p:nvPicPr>
        <p:blipFill>
          <a:blip r:embed="rId2" cstate="print"/>
          <a:srcRect r="4223"/>
          <a:stretch>
            <a:fillRect/>
          </a:stretch>
        </p:blipFill>
        <p:spPr>
          <a:xfrm>
            <a:off x="1028700" y="465299"/>
            <a:ext cx="3257988" cy="1126803"/>
          </a:xfrm>
          <a:prstGeom prst="rect">
            <a:avLst/>
          </a:prstGeom>
        </p:spPr>
      </p:pic>
      <p:pic>
        <p:nvPicPr>
          <p:cNvPr id="3075" name="Picture 3" descr="C:\Users\abijo\Downloads\allDatabase.png"/>
          <p:cNvPicPr>
            <a:picLocks noChangeAspect="1" noChangeArrowheads="1"/>
          </p:cNvPicPr>
          <p:nvPr/>
        </p:nvPicPr>
        <p:blipFill>
          <a:blip r:embed="rId3"/>
          <a:srcRect/>
          <a:stretch>
            <a:fillRect/>
          </a:stretch>
        </p:blipFill>
        <p:spPr bwMode="auto">
          <a:xfrm>
            <a:off x="571440" y="3071798"/>
            <a:ext cx="6357982" cy="3929090"/>
          </a:xfrm>
          <a:prstGeom prst="rect">
            <a:avLst/>
          </a:prstGeom>
          <a:noFill/>
        </p:spPr>
      </p:pic>
    </p:spTree>
    <p:extLst>
      <p:ext uri="{BB962C8B-B14F-4D97-AF65-F5344CB8AC3E}">
        <p14:creationId xmlns:p14="http://schemas.microsoft.com/office/powerpoint/2010/main" xmlns="" val="3924868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33328" y="876300"/>
            <a:ext cx="9601200" cy="6276773"/>
            <a:chOff x="0" y="0"/>
            <a:chExt cx="9703567" cy="4702471"/>
          </a:xfrm>
        </p:grpSpPr>
        <p:sp>
          <p:nvSpPr>
            <p:cNvPr id="3" name="TextBox 3"/>
            <p:cNvSpPr txBox="1"/>
            <p:nvPr/>
          </p:nvSpPr>
          <p:spPr>
            <a:xfrm>
              <a:off x="0" y="0"/>
              <a:ext cx="9703567" cy="1245142"/>
            </a:xfrm>
            <a:prstGeom prst="rect">
              <a:avLst/>
            </a:prstGeom>
          </p:spPr>
          <p:txBody>
            <a:bodyPr wrap="square" lIns="0" tIns="0" rIns="0" bIns="0" rtlCol="0" anchor="t">
              <a:spAutoFit/>
            </a:bodyPr>
            <a:lstStyle/>
            <a:p>
              <a:r>
                <a:rPr lang="en-US" sz="5400" b="1" dirty="0" smtClean="0">
                  <a:solidFill>
                    <a:srgbClr val="0E2C4B"/>
                  </a:solidFill>
                  <a:latin typeface="Muli Regular"/>
                </a:rPr>
                <a:t>Importance of databases in modern applications.</a:t>
              </a:r>
              <a:endParaRPr lang="en-US" sz="5400" b="1" dirty="0" smtClean="0">
                <a:solidFill>
                  <a:srgbClr val="0E2C4B"/>
                </a:solidFill>
                <a:latin typeface="Muli Regular"/>
              </a:endParaRPr>
            </a:p>
          </p:txBody>
        </p:sp>
        <p:sp>
          <p:nvSpPr>
            <p:cNvPr id="4" name="TextBox 4"/>
            <p:cNvSpPr txBox="1"/>
            <p:nvPr/>
          </p:nvSpPr>
          <p:spPr>
            <a:xfrm>
              <a:off x="0" y="1430754"/>
              <a:ext cx="9703567" cy="3271717"/>
            </a:xfrm>
            <a:prstGeom prst="rect">
              <a:avLst/>
            </a:prstGeom>
          </p:spPr>
          <p:txBody>
            <a:bodyPr wrap="square" lIns="0" tIns="0" rIns="0" bIns="0" rtlCol="0" anchor="t">
              <a:spAutoFit/>
            </a:bodyPr>
            <a:lstStyle/>
            <a:p>
              <a:pPr>
                <a:lnSpc>
                  <a:spcPct val="150000"/>
                </a:lnSpc>
              </a:pPr>
              <a:r>
                <a:rPr lang="en-US" sz="2400" dirty="0" smtClean="0">
                  <a:latin typeface="Muli Regular" panose="020B0604020202020204" charset="0"/>
                </a:rPr>
                <a:t>Security</a:t>
              </a:r>
              <a:r>
                <a:rPr lang="en-US" sz="2400" dirty="0" smtClean="0">
                  <a:latin typeface="Muli Regular" panose="020B0604020202020204" charset="0"/>
                </a:rPr>
                <a:t>: Databases provide features for authentication, authorization, and encryption to protect sensitive data from unauthorized access or tampering. This helps in maintaining the confidentiality and integrity of the data</a:t>
              </a:r>
              <a:r>
                <a:rPr lang="en-US" sz="2400" dirty="0" smtClean="0">
                  <a:latin typeface="Muli Regular" panose="020B0604020202020204" charset="0"/>
                </a:rPr>
                <a:t>.</a:t>
              </a:r>
            </a:p>
            <a:p>
              <a:pPr>
                <a:lnSpc>
                  <a:spcPct val="150000"/>
                </a:lnSpc>
              </a:pPr>
              <a:endParaRPr lang="en-US" sz="2400" dirty="0" smtClean="0">
                <a:latin typeface="Muli Regular" panose="020B0604020202020204" charset="0"/>
              </a:endParaRPr>
            </a:p>
            <a:p>
              <a:pPr>
                <a:lnSpc>
                  <a:spcPct val="150000"/>
                </a:lnSpc>
              </a:pPr>
              <a:r>
                <a:rPr lang="en-US" sz="2400" dirty="0" smtClean="0">
                  <a:latin typeface="Muli Regular" panose="020B0604020202020204" charset="0"/>
                </a:rPr>
                <a:t>Data </a:t>
              </a:r>
              <a:r>
                <a:rPr lang="en-US" sz="2400" dirty="0" smtClean="0">
                  <a:latin typeface="Muli Regular" panose="020B0604020202020204" charset="0"/>
                </a:rPr>
                <a:t>Analysis: Databases often come with built-in support for querying and analyzing data, enabling applications to derive insights and make data-driven decisions</a:t>
              </a:r>
              <a:r>
                <a:rPr lang="en-US" sz="2400" dirty="0" smtClean="0">
                  <a:latin typeface="Muli Regular" panose="020B0604020202020204" charset="0"/>
                </a:rPr>
                <a:t>.</a:t>
              </a:r>
              <a:endParaRPr lang="en-US" sz="2400" dirty="0" smtClean="0">
                <a:latin typeface="Muli Regular" panose="020B0604020202020204" charset="0"/>
              </a:endParaRPr>
            </a:p>
          </p:txBody>
        </p:sp>
      </p:grpSp>
      <p:sp>
        <p:nvSpPr>
          <p:cNvPr id="10" name="TextBox 10"/>
          <p:cNvSpPr txBox="1"/>
          <p:nvPr/>
        </p:nvSpPr>
        <p:spPr>
          <a:xfrm>
            <a:off x="13314903" y="9210675"/>
            <a:ext cx="4619625" cy="483661"/>
          </a:xfrm>
          <a:prstGeom prst="rect">
            <a:avLst/>
          </a:prstGeom>
        </p:spPr>
        <p:txBody>
          <a:bodyPr lIns="0" tIns="0" rIns="0" bIns="0" rtlCol="0" anchor="t">
            <a:spAutoFit/>
          </a:bodyPr>
          <a:lstStyle/>
          <a:p>
            <a:pPr>
              <a:lnSpc>
                <a:spcPts val="4073"/>
              </a:lnSpc>
            </a:pPr>
            <a:r>
              <a:rPr lang="en-US" sz="2909" dirty="0">
                <a:solidFill>
                  <a:srgbClr val="0E2C4B"/>
                </a:solidFill>
                <a:latin typeface="Muli Regular"/>
              </a:rPr>
              <a:t>#inspire.instill.learn</a:t>
            </a:r>
          </a:p>
        </p:txBody>
      </p:sp>
      <p:pic>
        <p:nvPicPr>
          <p:cNvPr id="11" name="Picture 11"/>
          <p:cNvPicPr>
            <a:picLocks noChangeAspect="1"/>
          </p:cNvPicPr>
          <p:nvPr/>
        </p:nvPicPr>
        <p:blipFill>
          <a:blip r:embed="rId2" cstate="print"/>
          <a:srcRect r="4223"/>
          <a:stretch>
            <a:fillRect/>
          </a:stretch>
        </p:blipFill>
        <p:spPr>
          <a:xfrm>
            <a:off x="1028700" y="465299"/>
            <a:ext cx="3257988" cy="1126803"/>
          </a:xfrm>
          <a:prstGeom prst="rect">
            <a:avLst/>
          </a:prstGeom>
        </p:spPr>
      </p:pic>
      <p:pic>
        <p:nvPicPr>
          <p:cNvPr id="3075" name="Picture 3" descr="C:\Users\abijo\Downloads\allDatabase.png"/>
          <p:cNvPicPr>
            <a:picLocks noChangeAspect="1" noChangeArrowheads="1"/>
          </p:cNvPicPr>
          <p:nvPr/>
        </p:nvPicPr>
        <p:blipFill>
          <a:blip r:embed="rId3"/>
          <a:srcRect/>
          <a:stretch>
            <a:fillRect/>
          </a:stretch>
        </p:blipFill>
        <p:spPr bwMode="auto">
          <a:xfrm>
            <a:off x="571440" y="3071798"/>
            <a:ext cx="6357982" cy="3929090"/>
          </a:xfrm>
          <a:prstGeom prst="rect">
            <a:avLst/>
          </a:prstGeom>
          <a:noFill/>
        </p:spPr>
      </p:pic>
    </p:spTree>
    <p:extLst>
      <p:ext uri="{BB962C8B-B14F-4D97-AF65-F5344CB8AC3E}">
        <p14:creationId xmlns:p14="http://schemas.microsoft.com/office/powerpoint/2010/main" xmlns="" val="3924868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TotalTime>
  <Words>1531</Words>
  <Application>Microsoft Office PowerPoint</Application>
  <PresentationFormat>Custom</PresentationFormat>
  <Paragraphs>198</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Muli Regular</vt:lpstr>
      <vt:lpstr>Calibri</vt:lpstr>
      <vt:lpstr>Muli Bold Bold</vt:lpstr>
      <vt:lpstr>Muli Regular 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at Work</dc:title>
  <dc:creator>Abi Joy</dc:creator>
  <cp:lastModifiedBy>Abi Joy</cp:lastModifiedBy>
  <cp:revision>41</cp:revision>
  <dcterms:created xsi:type="dcterms:W3CDTF">2006-08-16T00:00:00Z</dcterms:created>
  <dcterms:modified xsi:type="dcterms:W3CDTF">2024-03-17T19:31:57Z</dcterms:modified>
  <dc:identifier>DAEgV0lE1N0</dc:identifier>
</cp:coreProperties>
</file>